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3"/>
  </p:notesMasterIdLst>
  <p:handoutMasterIdLst>
    <p:handoutMasterId r:id="rId24"/>
  </p:handoutMasterIdLst>
  <p:sldIdLst>
    <p:sldId id="328" r:id="rId2"/>
    <p:sldId id="348" r:id="rId3"/>
    <p:sldId id="351" r:id="rId4"/>
    <p:sldId id="352" r:id="rId5"/>
    <p:sldId id="353" r:id="rId6"/>
    <p:sldId id="356" r:id="rId7"/>
    <p:sldId id="358" r:id="rId8"/>
    <p:sldId id="366" r:id="rId9"/>
    <p:sldId id="365" r:id="rId10"/>
    <p:sldId id="357" r:id="rId11"/>
    <p:sldId id="359" r:id="rId12"/>
    <p:sldId id="360" r:id="rId13"/>
    <p:sldId id="361" r:id="rId14"/>
    <p:sldId id="362" r:id="rId15"/>
    <p:sldId id="363" r:id="rId16"/>
    <p:sldId id="370" r:id="rId17"/>
    <p:sldId id="371" r:id="rId18"/>
    <p:sldId id="367" r:id="rId19"/>
    <p:sldId id="364" r:id="rId20"/>
    <p:sldId id="368" r:id="rId21"/>
    <p:sldId id="369"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orient="horz" pos="2172">
          <p15:clr>
            <a:srgbClr val="A4A3A4"/>
          </p15:clr>
        </p15:guide>
        <p15:guide id="5" orient="horz" pos="2208">
          <p15:clr>
            <a:srgbClr val="A4A3A4"/>
          </p15:clr>
        </p15:guide>
        <p15:guide id="6" pos="2928">
          <p15:clr>
            <a:srgbClr val="A4A3A4"/>
          </p15:clr>
        </p15:guide>
        <p15:guide id="7" orient="horz" pos="3819">
          <p15:clr>
            <a:srgbClr val="A4A3A4"/>
          </p15:clr>
        </p15:guide>
        <p15:guide id="8" orient="horz" pos="3883">
          <p15:clr>
            <a:srgbClr val="A4A3A4"/>
          </p15:clr>
        </p15:guide>
        <p15:guide id="9" pos="1629">
          <p15:clr>
            <a:srgbClr val="A4A3A4"/>
          </p15:clr>
        </p15:guide>
        <p15:guide id="10"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64296" autoAdjust="0"/>
  </p:normalViewPr>
  <p:slideViewPr>
    <p:cSldViewPr snapToGrid="0">
      <p:cViewPr>
        <p:scale>
          <a:sx n="81" d="100"/>
          <a:sy n="81" d="100"/>
        </p:scale>
        <p:origin x="1266" y="6"/>
      </p:cViewPr>
      <p:guideLst>
        <p:guide orient="horz" pos="2160"/>
        <p:guide pos="3840"/>
      </p:guideLst>
    </p:cSldViewPr>
  </p:slideViewPr>
  <p:notesTextViewPr>
    <p:cViewPr>
      <p:scale>
        <a:sx n="1" d="1"/>
        <a:sy n="1" d="1"/>
      </p:scale>
      <p:origin x="0" y="0"/>
    </p:cViewPr>
  </p:notesTextViewPr>
  <p:sorterViewPr>
    <p:cViewPr>
      <p:scale>
        <a:sx n="63" d="100"/>
        <a:sy n="63" d="100"/>
      </p:scale>
      <p:origin x="0" y="0"/>
    </p:cViewPr>
  </p:sorterViewPr>
  <p:notesViewPr>
    <p:cSldViewPr snapToGrid="0" snapToObjects="1">
      <p:cViewPr varScale="1">
        <p:scale>
          <a:sx n="95" d="100"/>
          <a:sy n="95" d="100"/>
        </p:scale>
        <p:origin x="-2736" y="-120"/>
      </p:cViewPr>
      <p:guideLst>
        <p:guide orient="horz" pos="2880"/>
        <p:guide orient="horz" pos="2928"/>
        <p:guide orient="horz" pos="2172"/>
        <p:guide orient="horz" pos="2208"/>
        <p:guide orient="horz" pos="3819"/>
        <p:guide orient="horz" pos="3883"/>
        <p:guide pos="2160"/>
        <p:guide pos="2928"/>
        <p:guide pos="16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image" Target="../media/image1.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image" Target="../media/image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A8AB26-4F67-2445-A3E3-1DB45073A4CA}" type="doc">
      <dgm:prSet loTypeId="urn:microsoft.com/office/officeart/2008/layout/BubblePictureList" loCatId="" qsTypeId="urn:microsoft.com/office/officeart/2005/8/quickstyle/simple4" qsCatId="simple" csTypeId="urn:microsoft.com/office/officeart/2005/8/colors/accent1_2" csCatId="accent1" phldr="1"/>
      <dgm:spPr/>
      <dgm:t>
        <a:bodyPr/>
        <a:lstStyle/>
        <a:p>
          <a:endParaRPr lang="en-US"/>
        </a:p>
      </dgm:t>
    </dgm:pt>
    <dgm:pt modelId="{5C72B468-5FF4-6A40-9895-AF91E7ED977E}">
      <dgm:prSet phldrT="[Text]"/>
      <dgm:spPr/>
      <dgm:t>
        <a:bodyPr/>
        <a:lstStyle/>
        <a:p>
          <a:endParaRPr lang="en-US" dirty="0"/>
        </a:p>
      </dgm:t>
    </dgm:pt>
    <dgm:pt modelId="{FC4638A4-F4BF-B643-98A6-B884C6A874AF}" type="parTrans" cxnId="{6E126079-E134-AF46-85B9-2CFD2B8EB113}">
      <dgm:prSet/>
      <dgm:spPr/>
      <dgm:t>
        <a:bodyPr/>
        <a:lstStyle/>
        <a:p>
          <a:endParaRPr lang="en-US"/>
        </a:p>
      </dgm:t>
    </dgm:pt>
    <dgm:pt modelId="{C26E031A-506D-3D42-A513-DDF1ABA66024}" type="sibTrans" cxnId="{6E126079-E134-AF46-85B9-2CFD2B8EB113}">
      <dgm:prSet/>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7414" t="-5025" r="-42586" b="5025"/>
          </a:stretch>
        </a:blipFill>
      </dgm:spPr>
      <dgm:t>
        <a:bodyPr/>
        <a:lstStyle/>
        <a:p>
          <a:endParaRPr lang="en-US"/>
        </a:p>
      </dgm:t>
    </dgm:pt>
    <dgm:pt modelId="{F90F9D19-B91F-5A49-81CE-545703B55C68}">
      <dgm:prSet phldrT="[Text]"/>
      <dgm:spPr/>
      <dgm:t>
        <a:bodyPr/>
        <a:lstStyle/>
        <a:p>
          <a:endParaRPr lang="en-US" dirty="0"/>
        </a:p>
      </dgm:t>
    </dgm:pt>
    <dgm:pt modelId="{F653B537-8526-514B-9192-BDDF79D325D3}" type="sibTrans" cxnId="{356C3A65-9598-1B40-BC11-4C1CF3F0E0D6}">
      <dgm:prSet/>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1948" b="-51948"/>
          </a:stretch>
        </a:blipFill>
      </dgm:spPr>
      <dgm:t>
        <a:bodyPr/>
        <a:lstStyle/>
        <a:p>
          <a:endParaRPr lang="en-US"/>
        </a:p>
      </dgm:t>
    </dgm:pt>
    <dgm:pt modelId="{5F92664D-E11A-3D4F-89CA-1F6FFE2D1A1A}" type="parTrans" cxnId="{356C3A65-9598-1B40-BC11-4C1CF3F0E0D6}">
      <dgm:prSet/>
      <dgm:spPr/>
      <dgm:t>
        <a:bodyPr/>
        <a:lstStyle/>
        <a:p>
          <a:endParaRPr lang="en-US"/>
        </a:p>
      </dgm:t>
    </dgm:pt>
    <dgm:pt modelId="{CF4CF96C-0928-A546-860C-8EFA101BA4E0}">
      <dgm:prSet phldrT="[Text]"/>
      <dgm:spPr/>
      <dgm:t>
        <a:bodyPr/>
        <a:lstStyle/>
        <a:p>
          <a:endParaRPr lang="en-US" dirty="0"/>
        </a:p>
      </dgm:t>
    </dgm:pt>
    <dgm:pt modelId="{645D7592-0A02-C442-9029-158F5C873798}" type="sibTrans" cxnId="{89D12450-0BE2-BC4A-B46A-72CE31D63696}">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dgm:spPr>
      <dgm:t>
        <a:bodyPr/>
        <a:lstStyle/>
        <a:p>
          <a:endParaRPr lang="en-US"/>
        </a:p>
      </dgm:t>
    </dgm:pt>
    <dgm:pt modelId="{95739EF8-83C0-424A-828A-816D5A65023F}" type="parTrans" cxnId="{89D12450-0BE2-BC4A-B46A-72CE31D63696}">
      <dgm:prSet/>
      <dgm:spPr/>
      <dgm:t>
        <a:bodyPr/>
        <a:lstStyle/>
        <a:p>
          <a:endParaRPr lang="en-US"/>
        </a:p>
      </dgm:t>
    </dgm:pt>
    <dgm:pt modelId="{E08270B3-D1E0-414A-A5B8-C4D3129D0B6A}" type="pres">
      <dgm:prSet presAssocID="{D4A8AB26-4F67-2445-A3E3-1DB45073A4CA}" presName="Name0" presStyleCnt="0">
        <dgm:presLayoutVars>
          <dgm:chMax val="8"/>
          <dgm:chPref val="8"/>
          <dgm:dir/>
        </dgm:presLayoutVars>
      </dgm:prSet>
      <dgm:spPr/>
      <dgm:t>
        <a:bodyPr/>
        <a:lstStyle/>
        <a:p>
          <a:endParaRPr lang="en-US"/>
        </a:p>
      </dgm:t>
    </dgm:pt>
    <dgm:pt modelId="{F0C6827E-424D-324B-9D62-CF7FD556D6E6}" type="pres">
      <dgm:prSet presAssocID="{F90F9D19-B91F-5A49-81CE-545703B55C68}" presName="parent_text_1" presStyleLbl="revTx" presStyleIdx="0" presStyleCnt="3">
        <dgm:presLayoutVars>
          <dgm:chMax val="0"/>
          <dgm:chPref val="0"/>
          <dgm:bulletEnabled val="1"/>
        </dgm:presLayoutVars>
      </dgm:prSet>
      <dgm:spPr/>
      <dgm:t>
        <a:bodyPr/>
        <a:lstStyle/>
        <a:p>
          <a:endParaRPr lang="en-US"/>
        </a:p>
      </dgm:t>
    </dgm:pt>
    <dgm:pt modelId="{64AB966F-E375-6043-B40F-1F03A4D987A2}" type="pres">
      <dgm:prSet presAssocID="{F90F9D19-B91F-5A49-81CE-545703B55C68}" presName="image_accent_1" presStyleCnt="0"/>
      <dgm:spPr/>
    </dgm:pt>
    <dgm:pt modelId="{A5B61F56-FD87-634C-8639-81731158C5D4}" type="pres">
      <dgm:prSet presAssocID="{F90F9D19-B91F-5A49-81CE-545703B55C68}" presName="imageAccentRepeatNode" presStyleLbl="alignNode1" presStyleIdx="0" presStyleCnt="6"/>
      <dgm:spPr/>
    </dgm:pt>
    <dgm:pt modelId="{8E56F969-A00D-A744-BA29-CE163ADC752F}" type="pres">
      <dgm:prSet presAssocID="{F90F9D19-B91F-5A49-81CE-545703B55C68}" presName="accent_1" presStyleLbl="alignNode1" presStyleIdx="1" presStyleCnt="6"/>
      <dgm:spPr/>
    </dgm:pt>
    <dgm:pt modelId="{037EC793-B0FE-FE40-A4AD-7FFAA1D07E1F}" type="pres">
      <dgm:prSet presAssocID="{F653B537-8526-514B-9192-BDDF79D325D3}" presName="image_1" presStyleCnt="0"/>
      <dgm:spPr/>
    </dgm:pt>
    <dgm:pt modelId="{23F117FD-D40A-2049-8E80-8B3F8ADB1586}" type="pres">
      <dgm:prSet presAssocID="{F653B537-8526-514B-9192-BDDF79D325D3}" presName="imageRepeatNode" presStyleLbl="fgImgPlace1" presStyleIdx="0" presStyleCnt="3" custLinFactNeighborX="-1633" custLinFactNeighborY="-1633"/>
      <dgm:spPr/>
      <dgm:t>
        <a:bodyPr/>
        <a:lstStyle/>
        <a:p>
          <a:endParaRPr lang="en-US"/>
        </a:p>
      </dgm:t>
    </dgm:pt>
    <dgm:pt modelId="{59AA0325-DE10-7B41-A1F3-7BB9D33285CD}" type="pres">
      <dgm:prSet presAssocID="{CF4CF96C-0928-A546-860C-8EFA101BA4E0}" presName="parent_text_2" presStyleLbl="revTx" presStyleIdx="1" presStyleCnt="3">
        <dgm:presLayoutVars>
          <dgm:chMax val="0"/>
          <dgm:chPref val="0"/>
          <dgm:bulletEnabled val="1"/>
        </dgm:presLayoutVars>
      </dgm:prSet>
      <dgm:spPr/>
      <dgm:t>
        <a:bodyPr/>
        <a:lstStyle/>
        <a:p>
          <a:endParaRPr lang="en-US"/>
        </a:p>
      </dgm:t>
    </dgm:pt>
    <dgm:pt modelId="{F9E9F851-E98F-444E-BDBA-0E666C74FAAB}" type="pres">
      <dgm:prSet presAssocID="{CF4CF96C-0928-A546-860C-8EFA101BA4E0}" presName="image_accent_2" presStyleCnt="0"/>
      <dgm:spPr/>
    </dgm:pt>
    <dgm:pt modelId="{D9EBB0CF-43ED-8D47-AB79-A6DA2B566AC8}" type="pres">
      <dgm:prSet presAssocID="{CF4CF96C-0928-A546-860C-8EFA101BA4E0}" presName="imageAccentRepeatNode" presStyleLbl="alignNode1" presStyleIdx="2" presStyleCnt="6"/>
      <dgm:spPr/>
    </dgm:pt>
    <dgm:pt modelId="{68B17F5D-0FA9-3F4B-AE6D-6C026184E12E}" type="pres">
      <dgm:prSet presAssocID="{645D7592-0A02-C442-9029-158F5C873798}" presName="image_2" presStyleCnt="0"/>
      <dgm:spPr/>
    </dgm:pt>
    <dgm:pt modelId="{6B91BBF6-9381-6643-ACBE-C5467574AE7C}" type="pres">
      <dgm:prSet presAssocID="{645D7592-0A02-C442-9029-158F5C873798}" presName="imageRepeatNode" presStyleLbl="fgImgPlace1" presStyleIdx="1" presStyleCnt="3"/>
      <dgm:spPr/>
      <dgm:t>
        <a:bodyPr/>
        <a:lstStyle/>
        <a:p>
          <a:endParaRPr lang="en-US"/>
        </a:p>
      </dgm:t>
    </dgm:pt>
    <dgm:pt modelId="{32D83CB1-0DDA-0A45-BF00-84490CAB34F2}" type="pres">
      <dgm:prSet presAssocID="{5C72B468-5FF4-6A40-9895-AF91E7ED977E}" presName="image_accent_3" presStyleCnt="0"/>
      <dgm:spPr/>
    </dgm:pt>
    <dgm:pt modelId="{9C32F500-290E-904C-8501-6386BBC4EBB5}" type="pres">
      <dgm:prSet presAssocID="{5C72B468-5FF4-6A40-9895-AF91E7ED977E}" presName="imageAccentRepeatNode" presStyleLbl="alignNode1" presStyleIdx="3" presStyleCnt="6"/>
      <dgm:spPr/>
    </dgm:pt>
    <dgm:pt modelId="{4B61BE11-0A2A-4E43-9559-9F227F0E5E48}" type="pres">
      <dgm:prSet presAssocID="{5C72B468-5FF4-6A40-9895-AF91E7ED977E}" presName="parent_text_3" presStyleLbl="revTx" presStyleIdx="2" presStyleCnt="3">
        <dgm:presLayoutVars>
          <dgm:chMax val="0"/>
          <dgm:chPref val="0"/>
          <dgm:bulletEnabled val="1"/>
        </dgm:presLayoutVars>
      </dgm:prSet>
      <dgm:spPr/>
      <dgm:t>
        <a:bodyPr/>
        <a:lstStyle/>
        <a:p>
          <a:endParaRPr lang="en-US"/>
        </a:p>
      </dgm:t>
    </dgm:pt>
    <dgm:pt modelId="{B3091FFD-1891-5642-B91D-F6B2C1D8EB2F}" type="pres">
      <dgm:prSet presAssocID="{5C72B468-5FF4-6A40-9895-AF91E7ED977E}" presName="accent_2" presStyleLbl="alignNode1" presStyleIdx="4" presStyleCnt="6"/>
      <dgm:spPr/>
    </dgm:pt>
    <dgm:pt modelId="{5E630712-F543-4347-8E0B-0BF13C0C226C}" type="pres">
      <dgm:prSet presAssocID="{5C72B468-5FF4-6A40-9895-AF91E7ED977E}" presName="accent_3" presStyleLbl="alignNode1" presStyleIdx="5" presStyleCnt="6"/>
      <dgm:spPr/>
    </dgm:pt>
    <dgm:pt modelId="{8EFEFA53-666D-B243-B0EA-E7B3D9E7F74A}" type="pres">
      <dgm:prSet presAssocID="{C26E031A-506D-3D42-A513-DDF1ABA66024}" presName="image_3" presStyleCnt="0"/>
      <dgm:spPr/>
    </dgm:pt>
    <dgm:pt modelId="{0AEC6B38-7099-384C-A1B6-895A0DBFEAD6}" type="pres">
      <dgm:prSet presAssocID="{C26E031A-506D-3D42-A513-DDF1ABA66024}" presName="imageRepeatNode" presStyleLbl="fgImgPlace1" presStyleIdx="2" presStyleCnt="3"/>
      <dgm:spPr/>
      <dgm:t>
        <a:bodyPr/>
        <a:lstStyle/>
        <a:p>
          <a:endParaRPr lang="en-US"/>
        </a:p>
      </dgm:t>
    </dgm:pt>
  </dgm:ptLst>
  <dgm:cxnLst>
    <dgm:cxn modelId="{A529470A-20B6-CA42-8675-03A8CAD8D003}" type="presOf" srcId="{F90F9D19-B91F-5A49-81CE-545703B55C68}" destId="{F0C6827E-424D-324B-9D62-CF7FD556D6E6}" srcOrd="0" destOrd="0" presId="urn:microsoft.com/office/officeart/2008/layout/BubblePictureList"/>
    <dgm:cxn modelId="{90D005F7-B107-AC4E-B742-73501C814A04}" type="presOf" srcId="{C26E031A-506D-3D42-A513-DDF1ABA66024}" destId="{0AEC6B38-7099-384C-A1B6-895A0DBFEAD6}" srcOrd="0" destOrd="0" presId="urn:microsoft.com/office/officeart/2008/layout/BubblePictureList"/>
    <dgm:cxn modelId="{89D12450-0BE2-BC4A-B46A-72CE31D63696}" srcId="{D4A8AB26-4F67-2445-A3E3-1DB45073A4CA}" destId="{CF4CF96C-0928-A546-860C-8EFA101BA4E0}" srcOrd="1" destOrd="0" parTransId="{95739EF8-83C0-424A-828A-816D5A65023F}" sibTransId="{645D7592-0A02-C442-9029-158F5C873798}"/>
    <dgm:cxn modelId="{B209E733-485E-AA49-8426-C3C7A0F6FBA1}" type="presOf" srcId="{645D7592-0A02-C442-9029-158F5C873798}" destId="{6B91BBF6-9381-6643-ACBE-C5467574AE7C}" srcOrd="0" destOrd="0" presId="urn:microsoft.com/office/officeart/2008/layout/BubblePictureList"/>
    <dgm:cxn modelId="{0137C5C2-7755-3A40-8662-0E6EDE69A34A}" type="presOf" srcId="{CF4CF96C-0928-A546-860C-8EFA101BA4E0}" destId="{59AA0325-DE10-7B41-A1F3-7BB9D33285CD}" srcOrd="0" destOrd="0" presId="urn:microsoft.com/office/officeart/2008/layout/BubblePictureList"/>
    <dgm:cxn modelId="{269BBE78-9262-0A47-9728-E838577C1369}" type="presOf" srcId="{F653B537-8526-514B-9192-BDDF79D325D3}" destId="{23F117FD-D40A-2049-8E80-8B3F8ADB1586}" srcOrd="0" destOrd="0" presId="urn:microsoft.com/office/officeart/2008/layout/BubblePictureList"/>
    <dgm:cxn modelId="{6E126079-E134-AF46-85B9-2CFD2B8EB113}" srcId="{D4A8AB26-4F67-2445-A3E3-1DB45073A4CA}" destId="{5C72B468-5FF4-6A40-9895-AF91E7ED977E}" srcOrd="2" destOrd="0" parTransId="{FC4638A4-F4BF-B643-98A6-B884C6A874AF}" sibTransId="{C26E031A-506D-3D42-A513-DDF1ABA66024}"/>
    <dgm:cxn modelId="{DCDBC695-3404-CF45-B240-2F53C84EF639}" type="presOf" srcId="{D4A8AB26-4F67-2445-A3E3-1DB45073A4CA}" destId="{E08270B3-D1E0-414A-A5B8-C4D3129D0B6A}" srcOrd="0" destOrd="0" presId="urn:microsoft.com/office/officeart/2008/layout/BubblePictureList"/>
    <dgm:cxn modelId="{356C3A65-9598-1B40-BC11-4C1CF3F0E0D6}" srcId="{D4A8AB26-4F67-2445-A3E3-1DB45073A4CA}" destId="{F90F9D19-B91F-5A49-81CE-545703B55C68}" srcOrd="0" destOrd="0" parTransId="{5F92664D-E11A-3D4F-89CA-1F6FFE2D1A1A}" sibTransId="{F653B537-8526-514B-9192-BDDF79D325D3}"/>
    <dgm:cxn modelId="{0A03087C-44E6-8641-AF59-8F75BB038456}" type="presOf" srcId="{5C72B468-5FF4-6A40-9895-AF91E7ED977E}" destId="{4B61BE11-0A2A-4E43-9559-9F227F0E5E48}" srcOrd="0" destOrd="0" presId="urn:microsoft.com/office/officeart/2008/layout/BubblePictureList"/>
    <dgm:cxn modelId="{4B8B8A0F-2A49-6D4C-B0D0-685C919F9F6E}" type="presParOf" srcId="{E08270B3-D1E0-414A-A5B8-C4D3129D0B6A}" destId="{F0C6827E-424D-324B-9D62-CF7FD556D6E6}" srcOrd="0" destOrd="0" presId="urn:microsoft.com/office/officeart/2008/layout/BubblePictureList"/>
    <dgm:cxn modelId="{60BCA5DE-0FCC-DE4A-86EB-CF163A78A720}" type="presParOf" srcId="{E08270B3-D1E0-414A-A5B8-C4D3129D0B6A}" destId="{64AB966F-E375-6043-B40F-1F03A4D987A2}" srcOrd="1" destOrd="0" presId="urn:microsoft.com/office/officeart/2008/layout/BubblePictureList"/>
    <dgm:cxn modelId="{01482F0F-13EA-8249-875B-49F906B037F4}" type="presParOf" srcId="{64AB966F-E375-6043-B40F-1F03A4D987A2}" destId="{A5B61F56-FD87-634C-8639-81731158C5D4}" srcOrd="0" destOrd="0" presId="urn:microsoft.com/office/officeart/2008/layout/BubblePictureList"/>
    <dgm:cxn modelId="{A4E85AA1-A7DF-BB4D-80DA-5E149A8B8DF0}" type="presParOf" srcId="{E08270B3-D1E0-414A-A5B8-C4D3129D0B6A}" destId="{8E56F969-A00D-A744-BA29-CE163ADC752F}" srcOrd="2" destOrd="0" presId="urn:microsoft.com/office/officeart/2008/layout/BubblePictureList"/>
    <dgm:cxn modelId="{87ED35F7-AF65-C74E-92B6-3A35B1FC82D3}" type="presParOf" srcId="{E08270B3-D1E0-414A-A5B8-C4D3129D0B6A}" destId="{037EC793-B0FE-FE40-A4AD-7FFAA1D07E1F}" srcOrd="3" destOrd="0" presId="urn:microsoft.com/office/officeart/2008/layout/BubblePictureList"/>
    <dgm:cxn modelId="{3188C434-98D2-3E47-AAD5-C72686EFA1F2}" type="presParOf" srcId="{037EC793-B0FE-FE40-A4AD-7FFAA1D07E1F}" destId="{23F117FD-D40A-2049-8E80-8B3F8ADB1586}" srcOrd="0" destOrd="0" presId="urn:microsoft.com/office/officeart/2008/layout/BubblePictureList"/>
    <dgm:cxn modelId="{71E38D52-B5D4-6346-8992-E6BE4C5298C6}" type="presParOf" srcId="{E08270B3-D1E0-414A-A5B8-C4D3129D0B6A}" destId="{59AA0325-DE10-7B41-A1F3-7BB9D33285CD}" srcOrd="4" destOrd="0" presId="urn:microsoft.com/office/officeart/2008/layout/BubblePictureList"/>
    <dgm:cxn modelId="{032289B4-CEB3-2444-93BE-28B0D954F237}" type="presParOf" srcId="{E08270B3-D1E0-414A-A5B8-C4D3129D0B6A}" destId="{F9E9F851-E98F-444E-BDBA-0E666C74FAAB}" srcOrd="5" destOrd="0" presId="urn:microsoft.com/office/officeart/2008/layout/BubblePictureList"/>
    <dgm:cxn modelId="{7CB58131-BCA4-AA44-88F5-38F1D4DF54F1}" type="presParOf" srcId="{F9E9F851-E98F-444E-BDBA-0E666C74FAAB}" destId="{D9EBB0CF-43ED-8D47-AB79-A6DA2B566AC8}" srcOrd="0" destOrd="0" presId="urn:microsoft.com/office/officeart/2008/layout/BubblePictureList"/>
    <dgm:cxn modelId="{43DACDD0-E675-CD42-9739-ED112A0379BD}" type="presParOf" srcId="{E08270B3-D1E0-414A-A5B8-C4D3129D0B6A}" destId="{68B17F5D-0FA9-3F4B-AE6D-6C026184E12E}" srcOrd="6" destOrd="0" presId="urn:microsoft.com/office/officeart/2008/layout/BubblePictureList"/>
    <dgm:cxn modelId="{42824AF7-76E1-D646-9D07-9B44A83A82BA}" type="presParOf" srcId="{68B17F5D-0FA9-3F4B-AE6D-6C026184E12E}" destId="{6B91BBF6-9381-6643-ACBE-C5467574AE7C}" srcOrd="0" destOrd="0" presId="urn:microsoft.com/office/officeart/2008/layout/BubblePictureList"/>
    <dgm:cxn modelId="{3D7145E8-491E-CC4F-B986-9380558B87B0}" type="presParOf" srcId="{E08270B3-D1E0-414A-A5B8-C4D3129D0B6A}" destId="{32D83CB1-0DDA-0A45-BF00-84490CAB34F2}" srcOrd="7" destOrd="0" presId="urn:microsoft.com/office/officeart/2008/layout/BubblePictureList"/>
    <dgm:cxn modelId="{983D74D3-B814-D84F-B57F-FBD5C9653006}" type="presParOf" srcId="{32D83CB1-0DDA-0A45-BF00-84490CAB34F2}" destId="{9C32F500-290E-904C-8501-6386BBC4EBB5}" srcOrd="0" destOrd="0" presId="urn:microsoft.com/office/officeart/2008/layout/BubblePictureList"/>
    <dgm:cxn modelId="{8E0D5E37-8E7D-2549-87D0-93EB3517DC58}" type="presParOf" srcId="{E08270B3-D1E0-414A-A5B8-C4D3129D0B6A}" destId="{4B61BE11-0A2A-4E43-9559-9F227F0E5E48}" srcOrd="8" destOrd="0" presId="urn:microsoft.com/office/officeart/2008/layout/BubblePictureList"/>
    <dgm:cxn modelId="{8F31B810-95BC-7946-850C-9D433DD1C842}" type="presParOf" srcId="{E08270B3-D1E0-414A-A5B8-C4D3129D0B6A}" destId="{B3091FFD-1891-5642-B91D-F6B2C1D8EB2F}" srcOrd="9" destOrd="0" presId="urn:microsoft.com/office/officeart/2008/layout/BubblePictureList"/>
    <dgm:cxn modelId="{B3D6046F-39E0-A14C-A45F-AACB29CEC470}" type="presParOf" srcId="{E08270B3-D1E0-414A-A5B8-C4D3129D0B6A}" destId="{5E630712-F543-4347-8E0B-0BF13C0C226C}" srcOrd="10" destOrd="0" presId="urn:microsoft.com/office/officeart/2008/layout/BubblePictureList"/>
    <dgm:cxn modelId="{7507AA13-9EF3-A84D-929C-1F77AF9E4713}" type="presParOf" srcId="{E08270B3-D1E0-414A-A5B8-C4D3129D0B6A}" destId="{8EFEFA53-666D-B243-B0EA-E7B3D9E7F74A}" srcOrd="11" destOrd="0" presId="urn:microsoft.com/office/officeart/2008/layout/BubblePictureList"/>
    <dgm:cxn modelId="{B30CE9E3-8F75-F849-B6FA-2D152A331465}" type="presParOf" srcId="{8EFEFA53-666D-B243-B0EA-E7B3D9E7F74A}" destId="{0AEC6B38-7099-384C-A1B6-895A0DBFEAD6}" srcOrd="0" destOrd="0" presId="urn:microsoft.com/office/officeart/2008/layout/Bubble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110FA7-8DC9-420C-A369-4C3C7F7FD5F0}" type="doc">
      <dgm:prSet loTypeId="urn:microsoft.com/office/officeart/2005/8/layout/cycle1" loCatId="cycle" qsTypeId="urn:microsoft.com/office/officeart/2005/8/quickstyle/3d5" qsCatId="3D" csTypeId="urn:microsoft.com/office/officeart/2005/8/colors/colorful1" csCatId="colorful" phldr="1"/>
      <dgm:spPr/>
      <dgm:t>
        <a:bodyPr/>
        <a:lstStyle/>
        <a:p>
          <a:endParaRPr lang="en-US"/>
        </a:p>
      </dgm:t>
    </dgm:pt>
    <dgm:pt modelId="{8C94BB53-0281-4BD4-A754-383D6C194D7B}">
      <dgm:prSet phldrT="[Text]"/>
      <dgm:spPr/>
      <dgm:t>
        <a:bodyPr/>
        <a:lstStyle/>
        <a:p>
          <a:r>
            <a:rPr lang="en-US" dirty="0" smtClean="0"/>
            <a:t>Convene</a:t>
          </a:r>
          <a:endParaRPr lang="en-US" dirty="0"/>
        </a:p>
      </dgm:t>
    </dgm:pt>
    <dgm:pt modelId="{ECCBAC4E-8403-45C4-AF20-E96C0740453F}" type="parTrans" cxnId="{4B6902D1-95ED-492F-B242-F88BF367D63B}">
      <dgm:prSet/>
      <dgm:spPr/>
      <dgm:t>
        <a:bodyPr/>
        <a:lstStyle/>
        <a:p>
          <a:endParaRPr lang="en-US"/>
        </a:p>
      </dgm:t>
    </dgm:pt>
    <dgm:pt modelId="{F70FA939-A303-417C-9E5C-FC7EE919D82E}" type="sibTrans" cxnId="{4B6902D1-95ED-492F-B242-F88BF367D63B}">
      <dgm:prSet/>
      <dgm:spPr/>
      <dgm:t>
        <a:bodyPr/>
        <a:lstStyle/>
        <a:p>
          <a:endParaRPr lang="en-US"/>
        </a:p>
      </dgm:t>
    </dgm:pt>
    <dgm:pt modelId="{62158F2B-7021-48B1-AF4F-67A3016B0A59}">
      <dgm:prSet phldrT="[Text]"/>
      <dgm:spPr/>
      <dgm:t>
        <a:bodyPr/>
        <a:lstStyle/>
        <a:p>
          <a:r>
            <a:rPr lang="en-US" dirty="0" smtClean="0"/>
            <a:t>Assess</a:t>
          </a:r>
          <a:endParaRPr lang="en-US" dirty="0"/>
        </a:p>
      </dgm:t>
    </dgm:pt>
    <dgm:pt modelId="{81EA9327-DD27-4EFB-8A3F-3C8CA4CAA112}" type="parTrans" cxnId="{3BAA1968-5C25-4DA2-8D94-C3FD254EA7C9}">
      <dgm:prSet/>
      <dgm:spPr/>
      <dgm:t>
        <a:bodyPr/>
        <a:lstStyle/>
        <a:p>
          <a:endParaRPr lang="en-US"/>
        </a:p>
      </dgm:t>
    </dgm:pt>
    <dgm:pt modelId="{E3EC22A5-4858-4B6E-973E-D70D4B8B464D}" type="sibTrans" cxnId="{3BAA1968-5C25-4DA2-8D94-C3FD254EA7C9}">
      <dgm:prSet/>
      <dgm:spPr/>
      <dgm:t>
        <a:bodyPr/>
        <a:lstStyle/>
        <a:p>
          <a:endParaRPr lang="en-US"/>
        </a:p>
      </dgm:t>
    </dgm:pt>
    <dgm:pt modelId="{866442BB-14A7-4040-9422-BA0DE49D2EBE}">
      <dgm:prSet phldrT="[Text]"/>
      <dgm:spPr/>
      <dgm:t>
        <a:bodyPr/>
        <a:lstStyle/>
        <a:p>
          <a:r>
            <a:rPr lang="en-US" dirty="0" smtClean="0"/>
            <a:t>Design</a:t>
          </a:r>
          <a:endParaRPr lang="en-US" dirty="0"/>
        </a:p>
      </dgm:t>
    </dgm:pt>
    <dgm:pt modelId="{35EB3775-3941-4C33-A975-B993214544AE}" type="parTrans" cxnId="{A6D24859-9125-4EF7-9C8A-E4367050DB3A}">
      <dgm:prSet/>
      <dgm:spPr/>
      <dgm:t>
        <a:bodyPr/>
        <a:lstStyle/>
        <a:p>
          <a:endParaRPr lang="en-US"/>
        </a:p>
      </dgm:t>
    </dgm:pt>
    <dgm:pt modelId="{EAD7CE9D-4FB0-48B8-BEA9-5E00BF0CB21A}" type="sibTrans" cxnId="{A6D24859-9125-4EF7-9C8A-E4367050DB3A}">
      <dgm:prSet/>
      <dgm:spPr/>
      <dgm:t>
        <a:bodyPr/>
        <a:lstStyle/>
        <a:p>
          <a:endParaRPr lang="en-US"/>
        </a:p>
      </dgm:t>
    </dgm:pt>
    <dgm:pt modelId="{0953898F-890D-4D1A-BA19-02FC454F1F46}">
      <dgm:prSet phldrT="[Text]"/>
      <dgm:spPr/>
      <dgm:t>
        <a:bodyPr/>
        <a:lstStyle/>
        <a:p>
          <a:r>
            <a:rPr lang="en-US" dirty="0" smtClean="0"/>
            <a:t>Execute</a:t>
          </a:r>
          <a:endParaRPr lang="en-US" dirty="0"/>
        </a:p>
      </dgm:t>
    </dgm:pt>
    <dgm:pt modelId="{DC813A4A-FFFA-4717-AEEE-0DAD9FCF97E8}" type="parTrans" cxnId="{795D9EFB-0FFF-486D-99D5-3B9C529DCB26}">
      <dgm:prSet/>
      <dgm:spPr/>
      <dgm:t>
        <a:bodyPr/>
        <a:lstStyle/>
        <a:p>
          <a:endParaRPr lang="en-US"/>
        </a:p>
      </dgm:t>
    </dgm:pt>
    <dgm:pt modelId="{29DFAEAA-B89D-4467-967F-22BAA4606ECC}" type="sibTrans" cxnId="{795D9EFB-0FFF-486D-99D5-3B9C529DCB26}">
      <dgm:prSet/>
      <dgm:spPr/>
      <dgm:t>
        <a:bodyPr/>
        <a:lstStyle/>
        <a:p>
          <a:endParaRPr lang="en-US"/>
        </a:p>
      </dgm:t>
    </dgm:pt>
    <dgm:pt modelId="{EEC79A67-5F26-4FAD-A1F5-120CE22AB47D}">
      <dgm:prSet phldrT="[Text]"/>
      <dgm:spPr/>
      <dgm:t>
        <a:bodyPr/>
        <a:lstStyle/>
        <a:p>
          <a:r>
            <a:rPr lang="en-US" dirty="0" smtClean="0"/>
            <a:t>Evaluate</a:t>
          </a:r>
          <a:endParaRPr lang="en-US" dirty="0"/>
        </a:p>
      </dgm:t>
    </dgm:pt>
    <dgm:pt modelId="{6F774864-46E1-43F8-9825-8C9DE9B358BC}" type="parTrans" cxnId="{E9F0A84C-93CB-4B00-9FCE-110974CAFDAA}">
      <dgm:prSet/>
      <dgm:spPr/>
      <dgm:t>
        <a:bodyPr/>
        <a:lstStyle/>
        <a:p>
          <a:endParaRPr lang="en-US"/>
        </a:p>
      </dgm:t>
    </dgm:pt>
    <dgm:pt modelId="{BEC7D22C-A25D-4479-AC39-912818080587}" type="sibTrans" cxnId="{E9F0A84C-93CB-4B00-9FCE-110974CAFDAA}">
      <dgm:prSet/>
      <dgm:spPr/>
      <dgm:t>
        <a:bodyPr/>
        <a:lstStyle/>
        <a:p>
          <a:endParaRPr lang="en-US"/>
        </a:p>
      </dgm:t>
    </dgm:pt>
    <dgm:pt modelId="{35C8CF66-4462-429A-AB74-DE5FAB507958}" type="pres">
      <dgm:prSet presAssocID="{F1110FA7-8DC9-420C-A369-4C3C7F7FD5F0}" presName="cycle" presStyleCnt="0">
        <dgm:presLayoutVars>
          <dgm:dir/>
          <dgm:resizeHandles val="exact"/>
        </dgm:presLayoutVars>
      </dgm:prSet>
      <dgm:spPr/>
      <dgm:t>
        <a:bodyPr/>
        <a:lstStyle/>
        <a:p>
          <a:endParaRPr lang="en-US"/>
        </a:p>
      </dgm:t>
    </dgm:pt>
    <dgm:pt modelId="{A548841C-E4F7-43D6-83C0-E99F5EAE99C5}" type="pres">
      <dgm:prSet presAssocID="{8C94BB53-0281-4BD4-A754-383D6C194D7B}" presName="dummy" presStyleCnt="0"/>
      <dgm:spPr/>
    </dgm:pt>
    <dgm:pt modelId="{D5ADA3CB-F797-4A5F-8385-AD052E35891B}" type="pres">
      <dgm:prSet presAssocID="{8C94BB53-0281-4BD4-A754-383D6C194D7B}" presName="node" presStyleLbl="revTx" presStyleIdx="0" presStyleCnt="5">
        <dgm:presLayoutVars>
          <dgm:bulletEnabled val="1"/>
        </dgm:presLayoutVars>
      </dgm:prSet>
      <dgm:spPr/>
      <dgm:t>
        <a:bodyPr/>
        <a:lstStyle/>
        <a:p>
          <a:endParaRPr lang="en-US"/>
        </a:p>
      </dgm:t>
    </dgm:pt>
    <dgm:pt modelId="{2AD4B1AE-E24E-4454-846D-AE8498DDB3F0}" type="pres">
      <dgm:prSet presAssocID="{F70FA939-A303-417C-9E5C-FC7EE919D82E}" presName="sibTrans" presStyleLbl="node1" presStyleIdx="0" presStyleCnt="5"/>
      <dgm:spPr/>
      <dgm:t>
        <a:bodyPr/>
        <a:lstStyle/>
        <a:p>
          <a:endParaRPr lang="en-US"/>
        </a:p>
      </dgm:t>
    </dgm:pt>
    <dgm:pt modelId="{CB204125-B3DD-4361-8EF6-20D96EF77586}" type="pres">
      <dgm:prSet presAssocID="{62158F2B-7021-48B1-AF4F-67A3016B0A59}" presName="dummy" presStyleCnt="0"/>
      <dgm:spPr/>
    </dgm:pt>
    <dgm:pt modelId="{E46593E9-4537-4E6D-BCD4-F70899F90780}" type="pres">
      <dgm:prSet presAssocID="{62158F2B-7021-48B1-AF4F-67A3016B0A59}" presName="node" presStyleLbl="revTx" presStyleIdx="1" presStyleCnt="5">
        <dgm:presLayoutVars>
          <dgm:bulletEnabled val="1"/>
        </dgm:presLayoutVars>
      </dgm:prSet>
      <dgm:spPr/>
      <dgm:t>
        <a:bodyPr/>
        <a:lstStyle/>
        <a:p>
          <a:endParaRPr lang="en-US"/>
        </a:p>
      </dgm:t>
    </dgm:pt>
    <dgm:pt modelId="{6BBCE7D6-1834-4AF7-8680-8E5B3D5D2B39}" type="pres">
      <dgm:prSet presAssocID="{E3EC22A5-4858-4B6E-973E-D70D4B8B464D}" presName="sibTrans" presStyleLbl="node1" presStyleIdx="1" presStyleCnt="5"/>
      <dgm:spPr/>
      <dgm:t>
        <a:bodyPr/>
        <a:lstStyle/>
        <a:p>
          <a:endParaRPr lang="en-US"/>
        </a:p>
      </dgm:t>
    </dgm:pt>
    <dgm:pt modelId="{58358CEA-BF02-4309-ABF7-612B77A171F0}" type="pres">
      <dgm:prSet presAssocID="{866442BB-14A7-4040-9422-BA0DE49D2EBE}" presName="dummy" presStyleCnt="0"/>
      <dgm:spPr/>
    </dgm:pt>
    <dgm:pt modelId="{657A0190-30C0-4E3D-A360-18958D984606}" type="pres">
      <dgm:prSet presAssocID="{866442BB-14A7-4040-9422-BA0DE49D2EBE}" presName="node" presStyleLbl="revTx" presStyleIdx="2" presStyleCnt="5">
        <dgm:presLayoutVars>
          <dgm:bulletEnabled val="1"/>
        </dgm:presLayoutVars>
      </dgm:prSet>
      <dgm:spPr/>
      <dgm:t>
        <a:bodyPr/>
        <a:lstStyle/>
        <a:p>
          <a:endParaRPr lang="en-US"/>
        </a:p>
      </dgm:t>
    </dgm:pt>
    <dgm:pt modelId="{510BC439-04E7-485D-A6BB-7365A941700C}" type="pres">
      <dgm:prSet presAssocID="{EAD7CE9D-4FB0-48B8-BEA9-5E00BF0CB21A}" presName="sibTrans" presStyleLbl="node1" presStyleIdx="2" presStyleCnt="5"/>
      <dgm:spPr/>
      <dgm:t>
        <a:bodyPr/>
        <a:lstStyle/>
        <a:p>
          <a:endParaRPr lang="en-US"/>
        </a:p>
      </dgm:t>
    </dgm:pt>
    <dgm:pt modelId="{AC66698D-B995-4DDB-8B9C-D6CA25AD2504}" type="pres">
      <dgm:prSet presAssocID="{0953898F-890D-4D1A-BA19-02FC454F1F46}" presName="dummy" presStyleCnt="0"/>
      <dgm:spPr/>
    </dgm:pt>
    <dgm:pt modelId="{558E9037-6256-4562-A6D0-2009273B3B34}" type="pres">
      <dgm:prSet presAssocID="{0953898F-890D-4D1A-BA19-02FC454F1F46}" presName="node" presStyleLbl="revTx" presStyleIdx="3" presStyleCnt="5">
        <dgm:presLayoutVars>
          <dgm:bulletEnabled val="1"/>
        </dgm:presLayoutVars>
      </dgm:prSet>
      <dgm:spPr/>
      <dgm:t>
        <a:bodyPr/>
        <a:lstStyle/>
        <a:p>
          <a:endParaRPr lang="en-US"/>
        </a:p>
      </dgm:t>
    </dgm:pt>
    <dgm:pt modelId="{6FF577EA-8BD5-4FEA-B3C3-FA08A26A78AB}" type="pres">
      <dgm:prSet presAssocID="{29DFAEAA-B89D-4467-967F-22BAA4606ECC}" presName="sibTrans" presStyleLbl="node1" presStyleIdx="3" presStyleCnt="5"/>
      <dgm:spPr/>
      <dgm:t>
        <a:bodyPr/>
        <a:lstStyle/>
        <a:p>
          <a:endParaRPr lang="en-US"/>
        </a:p>
      </dgm:t>
    </dgm:pt>
    <dgm:pt modelId="{02251441-6591-4A84-A479-34E9A791BAA3}" type="pres">
      <dgm:prSet presAssocID="{EEC79A67-5F26-4FAD-A1F5-120CE22AB47D}" presName="dummy" presStyleCnt="0"/>
      <dgm:spPr/>
    </dgm:pt>
    <dgm:pt modelId="{3CC86E8D-D686-482E-94D7-ABD2F0CA776F}" type="pres">
      <dgm:prSet presAssocID="{EEC79A67-5F26-4FAD-A1F5-120CE22AB47D}" presName="node" presStyleLbl="revTx" presStyleIdx="4" presStyleCnt="5">
        <dgm:presLayoutVars>
          <dgm:bulletEnabled val="1"/>
        </dgm:presLayoutVars>
      </dgm:prSet>
      <dgm:spPr/>
      <dgm:t>
        <a:bodyPr/>
        <a:lstStyle/>
        <a:p>
          <a:endParaRPr lang="en-US"/>
        </a:p>
      </dgm:t>
    </dgm:pt>
    <dgm:pt modelId="{4EA771C4-9F2D-479D-8085-8CA5DF2107D7}" type="pres">
      <dgm:prSet presAssocID="{BEC7D22C-A25D-4479-AC39-912818080587}" presName="sibTrans" presStyleLbl="node1" presStyleIdx="4" presStyleCnt="5"/>
      <dgm:spPr/>
      <dgm:t>
        <a:bodyPr/>
        <a:lstStyle/>
        <a:p>
          <a:endParaRPr lang="en-US"/>
        </a:p>
      </dgm:t>
    </dgm:pt>
  </dgm:ptLst>
  <dgm:cxnLst>
    <dgm:cxn modelId="{3BAA1968-5C25-4DA2-8D94-C3FD254EA7C9}" srcId="{F1110FA7-8DC9-420C-A369-4C3C7F7FD5F0}" destId="{62158F2B-7021-48B1-AF4F-67A3016B0A59}" srcOrd="1" destOrd="0" parTransId="{81EA9327-DD27-4EFB-8A3F-3C8CA4CAA112}" sibTransId="{E3EC22A5-4858-4B6E-973E-D70D4B8B464D}"/>
    <dgm:cxn modelId="{A6D24859-9125-4EF7-9C8A-E4367050DB3A}" srcId="{F1110FA7-8DC9-420C-A369-4C3C7F7FD5F0}" destId="{866442BB-14A7-4040-9422-BA0DE49D2EBE}" srcOrd="2" destOrd="0" parTransId="{35EB3775-3941-4C33-A975-B993214544AE}" sibTransId="{EAD7CE9D-4FB0-48B8-BEA9-5E00BF0CB21A}"/>
    <dgm:cxn modelId="{6FF871A2-DDC6-4704-B238-6D9FBD2E6264}" type="presOf" srcId="{F70FA939-A303-417C-9E5C-FC7EE919D82E}" destId="{2AD4B1AE-E24E-4454-846D-AE8498DDB3F0}" srcOrd="0" destOrd="0" presId="urn:microsoft.com/office/officeart/2005/8/layout/cycle1"/>
    <dgm:cxn modelId="{C9C1E13A-54CE-44E0-98BE-42811A14A4F1}" type="presOf" srcId="{E3EC22A5-4858-4B6E-973E-D70D4B8B464D}" destId="{6BBCE7D6-1834-4AF7-8680-8E5B3D5D2B39}" srcOrd="0" destOrd="0" presId="urn:microsoft.com/office/officeart/2005/8/layout/cycle1"/>
    <dgm:cxn modelId="{76D889B7-1505-48E0-BC69-8E7E6E126B5D}" type="presOf" srcId="{F1110FA7-8DC9-420C-A369-4C3C7F7FD5F0}" destId="{35C8CF66-4462-429A-AB74-DE5FAB507958}" srcOrd="0" destOrd="0" presId="urn:microsoft.com/office/officeart/2005/8/layout/cycle1"/>
    <dgm:cxn modelId="{E26D0F9C-2408-4BAA-A691-3E230283959F}" type="presOf" srcId="{29DFAEAA-B89D-4467-967F-22BAA4606ECC}" destId="{6FF577EA-8BD5-4FEA-B3C3-FA08A26A78AB}" srcOrd="0" destOrd="0" presId="urn:microsoft.com/office/officeart/2005/8/layout/cycle1"/>
    <dgm:cxn modelId="{9CD5B0F0-E7A4-4FAC-9403-8300C86CE9C6}" type="presOf" srcId="{866442BB-14A7-4040-9422-BA0DE49D2EBE}" destId="{657A0190-30C0-4E3D-A360-18958D984606}" srcOrd="0" destOrd="0" presId="urn:microsoft.com/office/officeart/2005/8/layout/cycle1"/>
    <dgm:cxn modelId="{4B6902D1-95ED-492F-B242-F88BF367D63B}" srcId="{F1110FA7-8DC9-420C-A369-4C3C7F7FD5F0}" destId="{8C94BB53-0281-4BD4-A754-383D6C194D7B}" srcOrd="0" destOrd="0" parTransId="{ECCBAC4E-8403-45C4-AF20-E96C0740453F}" sibTransId="{F70FA939-A303-417C-9E5C-FC7EE919D82E}"/>
    <dgm:cxn modelId="{F41AEA23-680E-4444-A552-0CFF59F4B9BA}" type="presOf" srcId="{EAD7CE9D-4FB0-48B8-BEA9-5E00BF0CB21A}" destId="{510BC439-04E7-485D-A6BB-7365A941700C}" srcOrd="0" destOrd="0" presId="urn:microsoft.com/office/officeart/2005/8/layout/cycle1"/>
    <dgm:cxn modelId="{0A4CF3AA-AFFD-4E9E-9A88-6BAC2C94858E}" type="presOf" srcId="{BEC7D22C-A25D-4479-AC39-912818080587}" destId="{4EA771C4-9F2D-479D-8085-8CA5DF2107D7}" srcOrd="0" destOrd="0" presId="urn:microsoft.com/office/officeart/2005/8/layout/cycle1"/>
    <dgm:cxn modelId="{C370E447-8CEC-435A-A933-E1B2EAB5CB3D}" type="presOf" srcId="{62158F2B-7021-48B1-AF4F-67A3016B0A59}" destId="{E46593E9-4537-4E6D-BCD4-F70899F90780}" srcOrd="0" destOrd="0" presId="urn:microsoft.com/office/officeart/2005/8/layout/cycle1"/>
    <dgm:cxn modelId="{795D9EFB-0FFF-486D-99D5-3B9C529DCB26}" srcId="{F1110FA7-8DC9-420C-A369-4C3C7F7FD5F0}" destId="{0953898F-890D-4D1A-BA19-02FC454F1F46}" srcOrd="3" destOrd="0" parTransId="{DC813A4A-FFFA-4717-AEEE-0DAD9FCF97E8}" sibTransId="{29DFAEAA-B89D-4467-967F-22BAA4606ECC}"/>
    <dgm:cxn modelId="{23C488FA-54D3-4729-9689-5202B39C7D58}" type="presOf" srcId="{0953898F-890D-4D1A-BA19-02FC454F1F46}" destId="{558E9037-6256-4562-A6D0-2009273B3B34}" srcOrd="0" destOrd="0" presId="urn:microsoft.com/office/officeart/2005/8/layout/cycle1"/>
    <dgm:cxn modelId="{E9F0A84C-93CB-4B00-9FCE-110974CAFDAA}" srcId="{F1110FA7-8DC9-420C-A369-4C3C7F7FD5F0}" destId="{EEC79A67-5F26-4FAD-A1F5-120CE22AB47D}" srcOrd="4" destOrd="0" parTransId="{6F774864-46E1-43F8-9825-8C9DE9B358BC}" sibTransId="{BEC7D22C-A25D-4479-AC39-912818080587}"/>
    <dgm:cxn modelId="{10C397C1-8D22-400D-AD4E-48D50CD7B9FD}" type="presOf" srcId="{EEC79A67-5F26-4FAD-A1F5-120CE22AB47D}" destId="{3CC86E8D-D686-482E-94D7-ABD2F0CA776F}" srcOrd="0" destOrd="0" presId="urn:microsoft.com/office/officeart/2005/8/layout/cycle1"/>
    <dgm:cxn modelId="{5665623E-8065-4BEA-9FE5-D5D92AEC2047}" type="presOf" srcId="{8C94BB53-0281-4BD4-A754-383D6C194D7B}" destId="{D5ADA3CB-F797-4A5F-8385-AD052E35891B}" srcOrd="0" destOrd="0" presId="urn:microsoft.com/office/officeart/2005/8/layout/cycle1"/>
    <dgm:cxn modelId="{A839642C-9283-49FF-9BDA-54B66CB7A2EE}" type="presParOf" srcId="{35C8CF66-4462-429A-AB74-DE5FAB507958}" destId="{A548841C-E4F7-43D6-83C0-E99F5EAE99C5}" srcOrd="0" destOrd="0" presId="urn:microsoft.com/office/officeart/2005/8/layout/cycle1"/>
    <dgm:cxn modelId="{FF65B4CA-0619-4ECE-AB5E-E2D6DCD8F945}" type="presParOf" srcId="{35C8CF66-4462-429A-AB74-DE5FAB507958}" destId="{D5ADA3CB-F797-4A5F-8385-AD052E35891B}" srcOrd="1" destOrd="0" presId="urn:microsoft.com/office/officeart/2005/8/layout/cycle1"/>
    <dgm:cxn modelId="{63092712-EF29-46B9-B8D5-C1D830D2B254}" type="presParOf" srcId="{35C8CF66-4462-429A-AB74-DE5FAB507958}" destId="{2AD4B1AE-E24E-4454-846D-AE8498DDB3F0}" srcOrd="2" destOrd="0" presId="urn:microsoft.com/office/officeart/2005/8/layout/cycle1"/>
    <dgm:cxn modelId="{FFED4FF1-1898-4447-89BD-C4D1C0EF62E7}" type="presParOf" srcId="{35C8CF66-4462-429A-AB74-DE5FAB507958}" destId="{CB204125-B3DD-4361-8EF6-20D96EF77586}" srcOrd="3" destOrd="0" presId="urn:microsoft.com/office/officeart/2005/8/layout/cycle1"/>
    <dgm:cxn modelId="{C5F72E3C-996E-43CC-AF6A-F0B1A4191C38}" type="presParOf" srcId="{35C8CF66-4462-429A-AB74-DE5FAB507958}" destId="{E46593E9-4537-4E6D-BCD4-F70899F90780}" srcOrd="4" destOrd="0" presId="urn:microsoft.com/office/officeart/2005/8/layout/cycle1"/>
    <dgm:cxn modelId="{51414A38-39BE-433E-B538-A170B02FC0EC}" type="presParOf" srcId="{35C8CF66-4462-429A-AB74-DE5FAB507958}" destId="{6BBCE7D6-1834-4AF7-8680-8E5B3D5D2B39}" srcOrd="5" destOrd="0" presId="urn:microsoft.com/office/officeart/2005/8/layout/cycle1"/>
    <dgm:cxn modelId="{280A5DBA-4FEF-4568-969B-44EB7EA489C1}" type="presParOf" srcId="{35C8CF66-4462-429A-AB74-DE5FAB507958}" destId="{58358CEA-BF02-4309-ABF7-612B77A171F0}" srcOrd="6" destOrd="0" presId="urn:microsoft.com/office/officeart/2005/8/layout/cycle1"/>
    <dgm:cxn modelId="{FBD79B89-62A6-4AC3-9CF4-BBC0CD859A0C}" type="presParOf" srcId="{35C8CF66-4462-429A-AB74-DE5FAB507958}" destId="{657A0190-30C0-4E3D-A360-18958D984606}" srcOrd="7" destOrd="0" presId="urn:microsoft.com/office/officeart/2005/8/layout/cycle1"/>
    <dgm:cxn modelId="{DDE7C644-1F11-4CB8-841F-346F01F6573E}" type="presParOf" srcId="{35C8CF66-4462-429A-AB74-DE5FAB507958}" destId="{510BC439-04E7-485D-A6BB-7365A941700C}" srcOrd="8" destOrd="0" presId="urn:microsoft.com/office/officeart/2005/8/layout/cycle1"/>
    <dgm:cxn modelId="{2128B6BC-4106-4428-B25A-CA4CB0F86AE0}" type="presParOf" srcId="{35C8CF66-4462-429A-AB74-DE5FAB507958}" destId="{AC66698D-B995-4DDB-8B9C-D6CA25AD2504}" srcOrd="9" destOrd="0" presId="urn:microsoft.com/office/officeart/2005/8/layout/cycle1"/>
    <dgm:cxn modelId="{DE1F1500-2075-45E4-9959-51B1507B47DF}" type="presParOf" srcId="{35C8CF66-4462-429A-AB74-DE5FAB507958}" destId="{558E9037-6256-4562-A6D0-2009273B3B34}" srcOrd="10" destOrd="0" presId="urn:microsoft.com/office/officeart/2005/8/layout/cycle1"/>
    <dgm:cxn modelId="{6EA81F28-3ABA-4D66-9E30-B020C3436DC5}" type="presParOf" srcId="{35C8CF66-4462-429A-AB74-DE5FAB507958}" destId="{6FF577EA-8BD5-4FEA-B3C3-FA08A26A78AB}" srcOrd="11" destOrd="0" presId="urn:microsoft.com/office/officeart/2005/8/layout/cycle1"/>
    <dgm:cxn modelId="{58E39FF2-AA27-46FE-8B2A-44034D8685D8}" type="presParOf" srcId="{35C8CF66-4462-429A-AB74-DE5FAB507958}" destId="{02251441-6591-4A84-A479-34E9A791BAA3}" srcOrd="12" destOrd="0" presId="urn:microsoft.com/office/officeart/2005/8/layout/cycle1"/>
    <dgm:cxn modelId="{DFE7DAD9-0F84-4ADA-85AC-5753552CD2D2}" type="presParOf" srcId="{35C8CF66-4462-429A-AB74-DE5FAB507958}" destId="{3CC86E8D-D686-482E-94D7-ABD2F0CA776F}" srcOrd="13" destOrd="0" presId="urn:microsoft.com/office/officeart/2005/8/layout/cycle1"/>
    <dgm:cxn modelId="{E78B5FB2-504A-41F3-B8CC-35578B45FEF8}" type="presParOf" srcId="{35C8CF66-4462-429A-AB74-DE5FAB507958}" destId="{4EA771C4-9F2D-479D-8085-8CA5DF2107D7}"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61F56-FD87-634C-8639-81731158C5D4}">
      <dsp:nvSpPr>
        <dsp:cNvPr id="0" name=""/>
        <dsp:cNvSpPr/>
      </dsp:nvSpPr>
      <dsp:spPr>
        <a:xfrm>
          <a:off x="2056819" y="1928929"/>
          <a:ext cx="2079402" cy="2079746"/>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8E56F969-A00D-A744-BA29-CE163ADC752F}">
      <dsp:nvSpPr>
        <dsp:cNvPr id="0" name=""/>
        <dsp:cNvSpPr/>
      </dsp:nvSpPr>
      <dsp:spPr>
        <a:xfrm>
          <a:off x="3383155" y="397378"/>
          <a:ext cx="617566" cy="617170"/>
        </a:xfrm>
        <a:prstGeom prst="donut">
          <a:avLst>
            <a:gd name="adj" fmla="val 746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23F117FD-D40A-2049-8E80-8B3F8ADB1586}">
      <dsp:nvSpPr>
        <dsp:cNvPr id="0" name=""/>
        <dsp:cNvSpPr/>
      </dsp:nvSpPr>
      <dsp:spPr>
        <a:xfrm>
          <a:off x="2105368" y="1977383"/>
          <a:ext cx="1920450" cy="1920126"/>
        </a:xfrm>
        <a:prstGeom prst="ellipse">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1948" b="-51948"/>
          </a:stretch>
        </a:blipFill>
        <a:ln>
          <a:noFill/>
        </a:ln>
        <a:effectLst/>
      </dsp:spPr>
      <dsp:style>
        <a:lnRef idx="0">
          <a:scrgbClr r="0" g="0" b="0"/>
        </a:lnRef>
        <a:fillRef idx="1">
          <a:scrgbClr r="0" g="0" b="0"/>
        </a:fillRef>
        <a:effectRef idx="2">
          <a:scrgbClr r="0" g="0" b="0"/>
        </a:effectRef>
        <a:fontRef idx="minor"/>
      </dsp:style>
    </dsp:sp>
    <dsp:sp modelId="{D9EBB0CF-43ED-8D47-AB79-A6DA2B566AC8}">
      <dsp:nvSpPr>
        <dsp:cNvPr id="0" name=""/>
        <dsp:cNvSpPr/>
      </dsp:nvSpPr>
      <dsp:spPr>
        <a:xfrm>
          <a:off x="4287356" y="2321838"/>
          <a:ext cx="1088342" cy="1088083"/>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6B91BBF6-9381-6643-ACBE-C5467574AE7C}">
      <dsp:nvSpPr>
        <dsp:cNvPr id="0" name=""/>
        <dsp:cNvSpPr/>
      </dsp:nvSpPr>
      <dsp:spPr>
        <a:xfrm>
          <a:off x="4351632" y="2386119"/>
          <a:ext cx="959791" cy="95988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a:ln>
          <a:noFill/>
        </a:ln>
        <a:effectLst/>
      </dsp:spPr>
      <dsp:style>
        <a:lnRef idx="0">
          <a:scrgbClr r="0" g="0" b="0"/>
        </a:lnRef>
        <a:fillRef idx="1">
          <a:scrgbClr r="0" g="0" b="0"/>
        </a:fillRef>
        <a:effectRef idx="2">
          <a:scrgbClr r="0" g="0" b="0"/>
        </a:effectRef>
        <a:fontRef idx="minor"/>
      </dsp:style>
    </dsp:sp>
    <dsp:sp modelId="{9C32F500-290E-904C-8501-6386BBC4EBB5}">
      <dsp:nvSpPr>
        <dsp:cNvPr id="0" name=""/>
        <dsp:cNvSpPr/>
      </dsp:nvSpPr>
      <dsp:spPr>
        <a:xfrm>
          <a:off x="3861748" y="785953"/>
          <a:ext cx="1394954" cy="1395405"/>
        </a:xfrm>
        <a:prstGeom prst="ellips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B3091FFD-1891-5642-B91D-F6B2C1D8EB2F}">
      <dsp:nvSpPr>
        <dsp:cNvPr id="0" name=""/>
        <dsp:cNvSpPr/>
      </dsp:nvSpPr>
      <dsp:spPr>
        <a:xfrm>
          <a:off x="5028263" y="443241"/>
          <a:ext cx="456877" cy="457190"/>
        </a:xfrm>
        <a:prstGeom prst="donut">
          <a:avLst>
            <a:gd name="adj" fmla="val 746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5E630712-F543-4347-8E0B-0BF13C0C226C}">
      <dsp:nvSpPr>
        <dsp:cNvPr id="0" name=""/>
        <dsp:cNvSpPr/>
      </dsp:nvSpPr>
      <dsp:spPr>
        <a:xfrm>
          <a:off x="5486010" y="3414617"/>
          <a:ext cx="343092" cy="342712"/>
        </a:xfrm>
        <a:prstGeom prst="donut">
          <a:avLst>
            <a:gd name="adj" fmla="val 746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0AEC6B38-7099-384C-A1B6-895A0DBFEAD6}">
      <dsp:nvSpPr>
        <dsp:cNvPr id="0" name=""/>
        <dsp:cNvSpPr/>
      </dsp:nvSpPr>
      <dsp:spPr>
        <a:xfrm>
          <a:off x="3935578" y="859624"/>
          <a:ext cx="1248162" cy="1248064"/>
        </a:xfrm>
        <a:prstGeom prst="ellipse">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7414" t="-5025" r="-42586" b="5025"/>
          </a:stretch>
        </a:blipFill>
        <a:ln>
          <a:noFill/>
        </a:ln>
        <a:effectLst/>
      </dsp:spPr>
      <dsp:style>
        <a:lnRef idx="0">
          <a:scrgbClr r="0" g="0" b="0"/>
        </a:lnRef>
        <a:fillRef idx="1">
          <a:scrgbClr r="0" g="0" b="0"/>
        </a:fillRef>
        <a:effectRef idx="2">
          <a:scrgbClr r="0" g="0" b="0"/>
        </a:effectRef>
        <a:fontRef idx="minor"/>
      </dsp:style>
    </dsp:sp>
    <dsp:sp modelId="{F0C6827E-424D-324B-9D62-CF7FD556D6E6}">
      <dsp:nvSpPr>
        <dsp:cNvPr id="0" name=""/>
        <dsp:cNvSpPr/>
      </dsp:nvSpPr>
      <dsp:spPr>
        <a:xfrm>
          <a:off x="0" y="859624"/>
          <a:ext cx="3086097" cy="1002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 numCol="1" spcCol="1270" anchor="b" anchorCtr="0">
          <a:noAutofit/>
        </a:bodyPr>
        <a:lstStyle/>
        <a:p>
          <a:pPr lvl="0" algn="r" defTabSz="2889250">
            <a:lnSpc>
              <a:spcPct val="90000"/>
            </a:lnSpc>
            <a:spcBef>
              <a:spcPct val="0"/>
            </a:spcBef>
            <a:spcAft>
              <a:spcPct val="35000"/>
            </a:spcAft>
          </a:pPr>
          <a:endParaRPr lang="en-US" sz="6500" kern="1200" dirty="0"/>
        </a:p>
      </dsp:txBody>
      <dsp:txXfrm>
        <a:off x="0" y="859624"/>
        <a:ext cx="3086097" cy="1002135"/>
      </dsp:txXfrm>
    </dsp:sp>
    <dsp:sp modelId="{59AA0325-DE10-7B41-A1F3-7BB9D33285CD}">
      <dsp:nvSpPr>
        <dsp:cNvPr id="0" name=""/>
        <dsp:cNvSpPr/>
      </dsp:nvSpPr>
      <dsp:spPr>
        <a:xfrm>
          <a:off x="5599795" y="2386119"/>
          <a:ext cx="3086097" cy="959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3660" tIns="73660" rIns="73660" bIns="73660" numCol="1" spcCol="1270" anchor="ctr" anchorCtr="0">
          <a:noAutofit/>
        </a:bodyPr>
        <a:lstStyle/>
        <a:p>
          <a:pPr lvl="0" algn="l" defTabSz="2578100">
            <a:lnSpc>
              <a:spcPct val="90000"/>
            </a:lnSpc>
            <a:spcBef>
              <a:spcPct val="0"/>
            </a:spcBef>
            <a:spcAft>
              <a:spcPct val="35000"/>
            </a:spcAft>
          </a:pPr>
          <a:endParaRPr lang="en-US" sz="5800" kern="1200" dirty="0"/>
        </a:p>
      </dsp:txBody>
      <dsp:txXfrm>
        <a:off x="5599795" y="2386119"/>
        <a:ext cx="3086097" cy="959882"/>
      </dsp:txXfrm>
    </dsp:sp>
    <dsp:sp modelId="{4B61BE11-0A2A-4E43-9559-9F227F0E5E48}">
      <dsp:nvSpPr>
        <dsp:cNvPr id="0" name=""/>
        <dsp:cNvSpPr/>
      </dsp:nvSpPr>
      <dsp:spPr>
        <a:xfrm>
          <a:off x="5486010" y="859624"/>
          <a:ext cx="3086097" cy="1248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l" defTabSz="2889250">
            <a:lnSpc>
              <a:spcPct val="90000"/>
            </a:lnSpc>
            <a:spcBef>
              <a:spcPct val="0"/>
            </a:spcBef>
            <a:spcAft>
              <a:spcPct val="35000"/>
            </a:spcAft>
          </a:pPr>
          <a:endParaRPr lang="en-US" sz="6500" kern="1200" dirty="0"/>
        </a:p>
      </dsp:txBody>
      <dsp:txXfrm>
        <a:off x="5486010" y="859624"/>
        <a:ext cx="3086097" cy="12480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r>
              <a:rPr lang="en-US" dirty="0" smtClean="0"/>
              <a:t>Oregon Community Foundation P-3</a:t>
            </a: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EEFF9E99-06A9-48A1-B219-45BFD0394B3F}" type="datetimeFigureOut">
              <a:rPr lang="en-US" smtClean="0"/>
              <a:t>3/27/2014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23501967-FC80-478E-8FE4-5A3D372FCFF7}" type="slidenum">
              <a:rPr lang="en-US" smtClean="0"/>
              <a:t>‹#›</a:t>
            </a:fld>
            <a:endParaRPr lang="en-US" dirty="0"/>
          </a:p>
        </p:txBody>
      </p:sp>
    </p:spTree>
    <p:extLst>
      <p:ext uri="{BB962C8B-B14F-4D97-AF65-F5344CB8AC3E}">
        <p14:creationId xmlns:p14="http://schemas.microsoft.com/office/powerpoint/2010/main" val="270166686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r>
              <a:rPr lang="en-US" dirty="0" smtClean="0"/>
              <a:t>Oregon Community Foundation P-3</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EFC518F9-9F43-FE40-A59F-3F9B284FF788}" type="datetimeFigureOut">
              <a:rPr lang="en-US" smtClean="0"/>
              <a:t>3/27/2014</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128DB3F6-F98B-F84B-888C-D03793441129}" type="slidenum">
              <a:rPr lang="en-US" smtClean="0"/>
              <a:t>‹#›</a:t>
            </a:fld>
            <a:endParaRPr lang="en-US" dirty="0"/>
          </a:p>
        </p:txBody>
      </p:sp>
    </p:spTree>
    <p:extLst>
      <p:ext uri="{BB962C8B-B14F-4D97-AF65-F5344CB8AC3E}">
        <p14:creationId xmlns:p14="http://schemas.microsoft.com/office/powerpoint/2010/main" val="2725546573"/>
      </p:ext>
    </p:extLst>
  </p:cSld>
  <p:clrMap bg1="lt1" tx1="dk1" bg2="lt2" tx2="dk2" accent1="accent1" accent2="accent2" accent3="accent3" accent4="accent4" accent5="accent5" accent6="accent6" hlink="hlink" folHlink="folHlink"/>
  <p:hf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8DB3F6-F98B-F84B-888C-D03793441129}" type="slidenum">
              <a:rPr lang="en-US" smtClean="0"/>
              <a:t>1</a:t>
            </a:fld>
            <a:endParaRPr lang="en-US" dirty="0"/>
          </a:p>
        </p:txBody>
      </p:sp>
      <p:sp>
        <p:nvSpPr>
          <p:cNvPr id="5" name="Header Placeholder 4"/>
          <p:cNvSpPr>
            <a:spLocks noGrp="1"/>
          </p:cNvSpPr>
          <p:nvPr>
            <p:ph type="hdr" sz="quarter" idx="11"/>
          </p:nvPr>
        </p:nvSpPr>
        <p:spPr/>
        <p:txBody>
          <a:bodyPr/>
          <a:lstStyle/>
          <a:p>
            <a:r>
              <a:rPr lang="en-US" dirty="0" smtClean="0"/>
              <a:t>Oregon Community Foundation P-3</a:t>
            </a:r>
            <a:endParaRPr lang="en-US" dirty="0"/>
          </a:p>
        </p:txBody>
      </p:sp>
    </p:spTree>
    <p:extLst>
      <p:ext uri="{BB962C8B-B14F-4D97-AF65-F5344CB8AC3E}">
        <p14:creationId xmlns:p14="http://schemas.microsoft.com/office/powerpoint/2010/main" val="2484675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8DB3F6-F98B-F84B-888C-D03793441129}" type="slidenum">
              <a:rPr lang="en-US" smtClean="0"/>
              <a:t>20</a:t>
            </a:fld>
            <a:endParaRPr lang="en-US" dirty="0"/>
          </a:p>
        </p:txBody>
      </p:sp>
      <p:sp>
        <p:nvSpPr>
          <p:cNvPr id="5" name="Header Placeholder 4"/>
          <p:cNvSpPr>
            <a:spLocks noGrp="1"/>
          </p:cNvSpPr>
          <p:nvPr>
            <p:ph type="hdr" sz="quarter" idx="11"/>
          </p:nvPr>
        </p:nvSpPr>
        <p:spPr/>
        <p:txBody>
          <a:bodyPr/>
          <a:lstStyle/>
          <a:p>
            <a:r>
              <a:rPr lang="en-US" dirty="0" smtClean="0"/>
              <a:t>Oregon Community Foundation P-3</a:t>
            </a:r>
            <a:endParaRPr lang="en-US" dirty="0"/>
          </a:p>
        </p:txBody>
      </p:sp>
    </p:spTree>
    <p:extLst>
      <p:ext uri="{BB962C8B-B14F-4D97-AF65-F5344CB8AC3E}">
        <p14:creationId xmlns:p14="http://schemas.microsoft.com/office/powerpoint/2010/main" val="2277088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8DB3F6-F98B-F84B-888C-D03793441129}" type="slidenum">
              <a:rPr lang="en-US" smtClean="0"/>
              <a:t>21</a:t>
            </a:fld>
            <a:endParaRPr lang="en-US" dirty="0"/>
          </a:p>
        </p:txBody>
      </p:sp>
      <p:sp>
        <p:nvSpPr>
          <p:cNvPr id="5" name="Header Placeholder 4"/>
          <p:cNvSpPr>
            <a:spLocks noGrp="1"/>
          </p:cNvSpPr>
          <p:nvPr>
            <p:ph type="hdr" sz="quarter" idx="11"/>
          </p:nvPr>
        </p:nvSpPr>
        <p:spPr/>
        <p:txBody>
          <a:bodyPr/>
          <a:lstStyle/>
          <a:p>
            <a:r>
              <a:rPr lang="en-US" dirty="0" smtClean="0"/>
              <a:t>Oregon Community Foundation P-3</a:t>
            </a:r>
            <a:endParaRPr lang="en-US" dirty="0"/>
          </a:p>
        </p:txBody>
      </p:sp>
    </p:spTree>
    <p:extLst>
      <p:ext uri="{BB962C8B-B14F-4D97-AF65-F5344CB8AC3E}">
        <p14:creationId xmlns:p14="http://schemas.microsoft.com/office/powerpoint/2010/main" val="2277088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8DB3F6-F98B-F84B-888C-D03793441129}" type="slidenum">
              <a:rPr lang="en-US" smtClean="0"/>
              <a:t>2</a:t>
            </a:fld>
            <a:endParaRPr lang="en-US" dirty="0"/>
          </a:p>
        </p:txBody>
      </p:sp>
      <p:sp>
        <p:nvSpPr>
          <p:cNvPr id="5" name="Header Placeholder 4"/>
          <p:cNvSpPr>
            <a:spLocks noGrp="1"/>
          </p:cNvSpPr>
          <p:nvPr>
            <p:ph type="hdr" sz="quarter" idx="11"/>
          </p:nvPr>
        </p:nvSpPr>
        <p:spPr/>
        <p:txBody>
          <a:bodyPr/>
          <a:lstStyle/>
          <a:p>
            <a:r>
              <a:rPr lang="en-US" dirty="0" smtClean="0"/>
              <a:t>Oregon Community Foundation P-3</a:t>
            </a:r>
            <a:endParaRPr lang="en-US" dirty="0"/>
          </a:p>
        </p:txBody>
      </p:sp>
    </p:spTree>
    <p:extLst>
      <p:ext uri="{BB962C8B-B14F-4D97-AF65-F5344CB8AC3E}">
        <p14:creationId xmlns:p14="http://schemas.microsoft.com/office/powerpoint/2010/main" val="2484675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8DB3F6-F98B-F84B-888C-D03793441129}" type="slidenum">
              <a:rPr lang="en-US" smtClean="0"/>
              <a:t>3</a:t>
            </a:fld>
            <a:endParaRPr lang="en-US" dirty="0"/>
          </a:p>
        </p:txBody>
      </p:sp>
      <p:sp>
        <p:nvSpPr>
          <p:cNvPr id="5" name="Header Placeholder 4"/>
          <p:cNvSpPr>
            <a:spLocks noGrp="1"/>
          </p:cNvSpPr>
          <p:nvPr>
            <p:ph type="hdr" sz="quarter" idx="11"/>
          </p:nvPr>
        </p:nvSpPr>
        <p:spPr/>
        <p:txBody>
          <a:bodyPr/>
          <a:lstStyle/>
          <a:p>
            <a:r>
              <a:rPr lang="en-US" dirty="0" smtClean="0"/>
              <a:t>Oregon Community Foundation P-3</a:t>
            </a:r>
            <a:endParaRPr lang="en-US" dirty="0"/>
          </a:p>
        </p:txBody>
      </p:sp>
    </p:spTree>
    <p:extLst>
      <p:ext uri="{BB962C8B-B14F-4D97-AF65-F5344CB8AC3E}">
        <p14:creationId xmlns:p14="http://schemas.microsoft.com/office/powerpoint/2010/main" val="2277088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solidFill>
                <a:schemeClr val="tx1"/>
              </a:solidFill>
            </a:endParaRPr>
          </a:p>
        </p:txBody>
      </p:sp>
      <p:sp>
        <p:nvSpPr>
          <p:cNvPr id="4" name="Slide Number Placeholder 3"/>
          <p:cNvSpPr>
            <a:spLocks noGrp="1"/>
          </p:cNvSpPr>
          <p:nvPr>
            <p:ph type="sldNum" sz="quarter" idx="10"/>
          </p:nvPr>
        </p:nvSpPr>
        <p:spPr/>
        <p:txBody>
          <a:bodyPr/>
          <a:lstStyle/>
          <a:p>
            <a:fld id="{128DB3F6-F98B-F84B-888C-D03793441129}" type="slidenum">
              <a:rPr lang="en-US" smtClean="0"/>
              <a:t>4</a:t>
            </a:fld>
            <a:endParaRPr lang="en-US" dirty="0"/>
          </a:p>
        </p:txBody>
      </p:sp>
      <p:sp>
        <p:nvSpPr>
          <p:cNvPr id="5" name="Header Placeholder 4"/>
          <p:cNvSpPr>
            <a:spLocks noGrp="1"/>
          </p:cNvSpPr>
          <p:nvPr>
            <p:ph type="hdr" sz="quarter" idx="11"/>
          </p:nvPr>
        </p:nvSpPr>
        <p:spPr/>
        <p:txBody>
          <a:bodyPr/>
          <a:lstStyle/>
          <a:p>
            <a:r>
              <a:rPr lang="en-US" dirty="0" smtClean="0"/>
              <a:t>Oregon Community Foundation P-3</a:t>
            </a:r>
            <a:endParaRPr lang="en-US" dirty="0"/>
          </a:p>
        </p:txBody>
      </p:sp>
    </p:spTree>
    <p:extLst>
      <p:ext uri="{BB962C8B-B14F-4D97-AF65-F5344CB8AC3E}">
        <p14:creationId xmlns:p14="http://schemas.microsoft.com/office/powerpoint/2010/main" val="227708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8DB3F6-F98B-F84B-888C-D03793441129}" type="slidenum">
              <a:rPr lang="en-US" smtClean="0"/>
              <a:t>5</a:t>
            </a:fld>
            <a:endParaRPr lang="en-US" dirty="0"/>
          </a:p>
        </p:txBody>
      </p:sp>
      <p:sp>
        <p:nvSpPr>
          <p:cNvPr id="5" name="Header Placeholder 4"/>
          <p:cNvSpPr>
            <a:spLocks noGrp="1"/>
          </p:cNvSpPr>
          <p:nvPr>
            <p:ph type="hdr" sz="quarter" idx="11"/>
          </p:nvPr>
        </p:nvSpPr>
        <p:spPr/>
        <p:txBody>
          <a:bodyPr/>
          <a:lstStyle/>
          <a:p>
            <a:r>
              <a:rPr lang="en-US" dirty="0" smtClean="0"/>
              <a:t>Oregon Community Foundation P-3</a:t>
            </a:r>
            <a:endParaRPr lang="en-US" dirty="0"/>
          </a:p>
        </p:txBody>
      </p:sp>
    </p:spTree>
    <p:extLst>
      <p:ext uri="{BB962C8B-B14F-4D97-AF65-F5344CB8AC3E}">
        <p14:creationId xmlns:p14="http://schemas.microsoft.com/office/powerpoint/2010/main" val="2277088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This Early Learning Hub model will build on existing community resources and assets, while also asking tough questions about what could be done differently to get better results, especially for at risk children</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Communities have the option to define their own strategies and service areas via their Early Learning Hubs, with a focus on:</a:t>
            </a:r>
          </a:p>
          <a:p>
            <a:pPr lvl="0"/>
            <a:r>
              <a:rPr lang="en-US" sz="1200" kern="1200" dirty="0" smtClean="0">
                <a:solidFill>
                  <a:schemeClr val="tx1"/>
                </a:solidFill>
                <a:effectLst/>
                <a:latin typeface="+mn-lt"/>
                <a:ea typeface="+mn-ea"/>
                <a:cs typeface="+mn-cs"/>
              </a:rPr>
              <a:t>Working across traditional program and sector silos for collective community accountability for readiness. </a:t>
            </a:r>
          </a:p>
          <a:p>
            <a:pPr lvl="0"/>
            <a:r>
              <a:rPr lang="en-US" sz="1200" kern="1200" dirty="0" smtClean="0">
                <a:solidFill>
                  <a:schemeClr val="tx1"/>
                </a:solidFill>
                <a:effectLst/>
                <a:latin typeface="+mn-lt"/>
                <a:ea typeface="+mn-ea"/>
                <a:cs typeface="+mn-cs"/>
              </a:rPr>
              <a:t>Finding the children in each community that need help the most. </a:t>
            </a:r>
          </a:p>
          <a:p>
            <a:pPr lvl="0"/>
            <a:r>
              <a:rPr lang="en-US" sz="1200" kern="1200" dirty="0" smtClean="0">
                <a:solidFill>
                  <a:schemeClr val="tx1"/>
                </a:solidFill>
                <a:effectLst/>
                <a:latin typeface="+mn-lt"/>
                <a:ea typeface="+mn-ea"/>
                <a:cs typeface="+mn-cs"/>
              </a:rPr>
              <a:t>Working with families to identify their unique and specific needs. </a:t>
            </a:r>
          </a:p>
          <a:p>
            <a:pPr lvl="0"/>
            <a:r>
              <a:rPr lang="en-US" sz="1200" kern="1200" dirty="0" smtClean="0">
                <a:solidFill>
                  <a:schemeClr val="tx1"/>
                </a:solidFill>
                <a:effectLst/>
                <a:latin typeface="+mn-lt"/>
                <a:ea typeface="+mn-ea"/>
                <a:cs typeface="+mn-cs"/>
              </a:rPr>
              <a:t>Linking families with services and providers who can best address their needs. </a:t>
            </a:r>
          </a:p>
          <a:p>
            <a:pPr lvl="0"/>
            <a:r>
              <a:rPr lang="en-US" sz="1200" kern="1200" dirty="0" smtClean="0">
                <a:solidFill>
                  <a:schemeClr val="tx1"/>
                </a:solidFill>
                <a:effectLst/>
                <a:latin typeface="+mn-lt"/>
                <a:ea typeface="+mn-ea"/>
                <a:cs typeface="+mn-cs"/>
              </a:rPr>
              <a:t>Accounting for outcomes collectively and cost effectively. </a:t>
            </a:r>
          </a:p>
          <a:p>
            <a:r>
              <a:rPr lang="en-US" sz="1200" kern="1200" dirty="0" smtClean="0">
                <a:solidFill>
                  <a:schemeClr val="tx1"/>
                </a:solidFill>
                <a:effectLst/>
                <a:latin typeface="+mn-lt"/>
                <a:ea typeface="+mn-ea"/>
                <a:cs typeface="+mn-cs"/>
              </a:rPr>
              <a:t>Under the community based leadership of Early Learning Hubs, Oregon will bring public schools, early learning providers, health care, social services and the private sector together locally, around shared outcomes, for the first time in Oregon’s history. </a:t>
            </a:r>
          </a:p>
          <a:p>
            <a:r>
              <a:rPr lang="en-US" sz="1200" kern="1200" dirty="0" smtClean="0">
                <a:solidFill>
                  <a:schemeClr val="tx1"/>
                </a:solidFill>
                <a:effectLst/>
                <a:latin typeface="+mn-lt"/>
                <a:ea typeface="+mn-ea"/>
                <a:cs typeface="+mn-cs"/>
              </a:rPr>
              <a:t>It’s an exciting time for early childhood education in Oregon and we want you to be part of it.</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Want to know more? Check out these resources:</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2013 Early Learning Council legislative report . </a:t>
            </a:r>
          </a:p>
          <a:p>
            <a:pPr lvl="0"/>
            <a:r>
              <a:rPr lang="en-US" sz="1200" kern="1200" dirty="0" smtClean="0">
                <a:solidFill>
                  <a:schemeClr val="tx1"/>
                </a:solidFill>
                <a:effectLst/>
                <a:latin typeface="+mn-lt"/>
                <a:ea typeface="+mn-ea"/>
                <a:cs typeface="+mn-cs"/>
              </a:rPr>
              <a:t>Early Learning Hub Timeline.  </a:t>
            </a:r>
          </a:p>
          <a:p>
            <a:pPr lvl="0"/>
            <a:r>
              <a:rPr lang="en-US" sz="1200" kern="1200" dirty="0" smtClean="0">
                <a:solidFill>
                  <a:schemeClr val="tx1"/>
                </a:solidFill>
                <a:effectLst/>
                <a:latin typeface="+mn-lt"/>
                <a:ea typeface="+mn-ea"/>
                <a:cs typeface="+mn-cs"/>
              </a:rPr>
              <a:t>Early Learning Hub Frequently Asked Questions </a:t>
            </a:r>
          </a:p>
          <a:p>
            <a:pPr lvl="0"/>
            <a:r>
              <a:rPr lang="en-US" sz="1200" kern="1200" dirty="0" smtClean="0">
                <a:solidFill>
                  <a:schemeClr val="tx1"/>
                </a:solidFill>
                <a:effectLst/>
                <a:latin typeface="+mn-lt"/>
                <a:ea typeface="+mn-ea"/>
                <a:cs typeface="+mn-cs"/>
              </a:rPr>
              <a:t>Tell us your story and share your thoughts . </a:t>
            </a:r>
          </a:p>
          <a:p>
            <a:r>
              <a:rPr lang="en-US" sz="1200" kern="1200" dirty="0" smtClean="0">
                <a:solidFill>
                  <a:schemeClr val="tx1"/>
                </a:solidFill>
                <a:effectLst/>
                <a:latin typeface="+mn-lt"/>
                <a:ea typeface="+mn-ea"/>
                <a:cs typeface="+mn-cs"/>
              </a:rPr>
              <a:t> Link to: http://www.ssireview.org/articles/entry/collective_impact</a:t>
            </a:r>
          </a:p>
          <a:p>
            <a:r>
              <a:rPr lang="en-US" sz="1200" kern="1200" dirty="0" smtClean="0">
                <a:solidFill>
                  <a:schemeClr val="tx1"/>
                </a:solidFill>
                <a:effectLst/>
                <a:latin typeface="+mn-lt"/>
                <a:ea typeface="+mn-ea"/>
                <a:cs typeface="+mn-cs"/>
              </a:rPr>
              <a:t> Link to a PDF of the report</a:t>
            </a:r>
          </a:p>
          <a:p>
            <a:r>
              <a:rPr lang="en-US" sz="1200" kern="1200" dirty="0" smtClean="0">
                <a:solidFill>
                  <a:schemeClr val="tx1"/>
                </a:solidFill>
                <a:effectLst/>
                <a:latin typeface="+mn-lt"/>
                <a:ea typeface="+mn-ea"/>
                <a:cs typeface="+mn-cs"/>
              </a:rPr>
              <a:t> Link to a PDF of the timeline</a:t>
            </a:r>
          </a:p>
          <a:p>
            <a:r>
              <a:rPr lang="en-US" sz="1200" kern="1200" dirty="0" smtClean="0">
                <a:solidFill>
                  <a:schemeClr val="tx1"/>
                </a:solidFill>
                <a:effectLst/>
                <a:latin typeface="+mn-lt"/>
                <a:ea typeface="+mn-ea"/>
                <a:cs typeface="+mn-cs"/>
              </a:rPr>
              <a:t> Link to the FAQ page</a:t>
            </a:r>
          </a:p>
          <a:p>
            <a:r>
              <a:rPr lang="en-US" sz="1200" kern="1200" dirty="0" smtClean="0">
                <a:solidFill>
                  <a:schemeClr val="tx1"/>
                </a:solidFill>
                <a:effectLst/>
                <a:latin typeface="+mn-lt"/>
                <a:ea typeface="+mn-ea"/>
                <a:cs typeface="+mn-cs"/>
              </a:rPr>
              <a:t> Link to community feedback page. </a:t>
            </a:r>
          </a:p>
          <a:p>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28DB3F6-F98B-F84B-888C-D03793441129}" type="slidenum">
              <a:rPr lang="en-US" smtClean="0"/>
              <a:t>6</a:t>
            </a:fld>
            <a:endParaRPr lang="en-US" dirty="0"/>
          </a:p>
        </p:txBody>
      </p:sp>
      <p:sp>
        <p:nvSpPr>
          <p:cNvPr id="5" name="Header Placeholder 4"/>
          <p:cNvSpPr>
            <a:spLocks noGrp="1"/>
          </p:cNvSpPr>
          <p:nvPr>
            <p:ph type="hdr" sz="quarter" idx="11"/>
          </p:nvPr>
        </p:nvSpPr>
        <p:spPr/>
        <p:txBody>
          <a:bodyPr/>
          <a:lstStyle/>
          <a:p>
            <a:r>
              <a:rPr lang="en-US" dirty="0" smtClean="0"/>
              <a:t>Oregon Community Foundation P-3</a:t>
            </a:r>
            <a:endParaRPr lang="en-US" dirty="0"/>
          </a:p>
        </p:txBody>
      </p:sp>
    </p:spTree>
    <p:extLst>
      <p:ext uri="{BB962C8B-B14F-4D97-AF65-F5344CB8AC3E}">
        <p14:creationId xmlns:p14="http://schemas.microsoft.com/office/powerpoint/2010/main" val="2277088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When talking</a:t>
            </a:r>
            <a:r>
              <a:rPr lang="en-US" baseline="0" dirty="0" smtClean="0"/>
              <a:t> about “convene”, make sure to address issue of having cross sector group at the table, including </a:t>
            </a:r>
            <a:endParaRPr lang="en-US" dirty="0" smtClean="0"/>
          </a:p>
          <a:p>
            <a:pPr marL="171450" indent="-171450">
              <a:buFont typeface="Arial" panose="020B0604020202020204" pitchFamily="34" charset="0"/>
              <a:buChar char="•"/>
            </a:pPr>
            <a:r>
              <a:rPr lang="en-US" dirty="0" smtClean="0"/>
              <a:t>Assess:</a:t>
            </a:r>
            <a:r>
              <a:rPr lang="en-US" baseline="0" dirty="0" smtClean="0"/>
              <a:t>   What do the data tell you?  Do root cause analysis, and take a critical look at practices and policies at the local level that may be contributing to disparities.  </a:t>
            </a:r>
            <a:r>
              <a:rPr lang="en-US" dirty="0" smtClean="0"/>
              <a:t>Use AHR Equity Assessment as example</a:t>
            </a:r>
            <a:r>
              <a:rPr lang="en-US" baseline="0" dirty="0" smtClean="0"/>
              <a:t> of “Assess”.  Make sure to note that while this specific tool is focused specifically on racial equity, we know that we’re not just talking about race and that poverty may be a more important factor in many communities.  </a:t>
            </a:r>
          </a:p>
          <a:p>
            <a:pPr marL="171450" indent="-171450">
              <a:buFont typeface="Arial" panose="020B0604020202020204" pitchFamily="34" charset="0"/>
              <a:buChar char="•"/>
            </a:pPr>
            <a:r>
              <a:rPr lang="en-US" baseline="0" dirty="0" smtClean="0"/>
              <a:t>Design/Execute = strategic planning process and implementation</a:t>
            </a:r>
          </a:p>
          <a:p>
            <a:pPr marL="171450" indent="-171450">
              <a:buFont typeface="Arial" panose="020B0604020202020204" pitchFamily="34" charset="0"/>
              <a:buChar char="•"/>
            </a:pPr>
            <a:r>
              <a:rPr lang="en-US" baseline="0" dirty="0" smtClean="0"/>
              <a:t>Use KA Data as example of “Evaluate”</a:t>
            </a:r>
            <a:endParaRPr lang="en-US" dirty="0"/>
          </a:p>
        </p:txBody>
      </p:sp>
      <p:sp>
        <p:nvSpPr>
          <p:cNvPr id="4" name="Header Placeholder 3"/>
          <p:cNvSpPr>
            <a:spLocks noGrp="1"/>
          </p:cNvSpPr>
          <p:nvPr>
            <p:ph type="hdr" sz="quarter" idx="10"/>
          </p:nvPr>
        </p:nvSpPr>
        <p:spPr/>
        <p:txBody>
          <a:bodyPr/>
          <a:lstStyle/>
          <a:p>
            <a:r>
              <a:rPr lang="en-US" smtClean="0"/>
              <a:t>Oregon Community Foundation P-3</a:t>
            </a:r>
            <a:endParaRPr lang="en-US" dirty="0"/>
          </a:p>
        </p:txBody>
      </p:sp>
      <p:sp>
        <p:nvSpPr>
          <p:cNvPr id="5" name="Slide Number Placeholder 4"/>
          <p:cNvSpPr>
            <a:spLocks noGrp="1"/>
          </p:cNvSpPr>
          <p:nvPr>
            <p:ph type="sldNum" sz="quarter" idx="11"/>
          </p:nvPr>
        </p:nvSpPr>
        <p:spPr/>
        <p:txBody>
          <a:bodyPr/>
          <a:lstStyle/>
          <a:p>
            <a:fld id="{128DB3F6-F98B-F84B-888C-D03793441129}" type="slidenum">
              <a:rPr lang="en-US" smtClean="0"/>
              <a:t>11</a:t>
            </a:fld>
            <a:endParaRPr lang="en-US" dirty="0"/>
          </a:p>
        </p:txBody>
      </p:sp>
    </p:spTree>
    <p:extLst>
      <p:ext uri="{BB962C8B-B14F-4D97-AF65-F5344CB8AC3E}">
        <p14:creationId xmlns:p14="http://schemas.microsoft.com/office/powerpoint/2010/main" val="3595011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Key</a:t>
            </a:r>
            <a:r>
              <a:rPr lang="en-US" baseline="0" dirty="0" smtClean="0"/>
              <a:t> words:  process, relationship, learning and development</a:t>
            </a:r>
          </a:p>
          <a:p>
            <a:pPr marL="171450" indent="-171450">
              <a:buFont typeface="Arial" panose="020B0604020202020204" pitchFamily="34" charset="0"/>
              <a:buChar char="•"/>
            </a:pPr>
            <a:r>
              <a:rPr lang="en-US" baseline="0" dirty="0" smtClean="0"/>
              <a:t>Be sure to note that family engagement is not an end unto itself, but is in fact a strategy for improving child outcomes</a:t>
            </a:r>
            <a:endParaRPr lang="en-US" dirty="0"/>
          </a:p>
        </p:txBody>
      </p:sp>
      <p:sp>
        <p:nvSpPr>
          <p:cNvPr id="4" name="Header Placeholder 3"/>
          <p:cNvSpPr>
            <a:spLocks noGrp="1"/>
          </p:cNvSpPr>
          <p:nvPr>
            <p:ph type="hdr" sz="quarter" idx="10"/>
          </p:nvPr>
        </p:nvSpPr>
        <p:spPr/>
        <p:txBody>
          <a:bodyPr/>
          <a:lstStyle/>
          <a:p>
            <a:r>
              <a:rPr lang="en-US" smtClean="0"/>
              <a:t>Oregon Community Foundation P-3</a:t>
            </a:r>
            <a:endParaRPr lang="en-US" dirty="0"/>
          </a:p>
        </p:txBody>
      </p:sp>
      <p:sp>
        <p:nvSpPr>
          <p:cNvPr id="5" name="Slide Number Placeholder 4"/>
          <p:cNvSpPr>
            <a:spLocks noGrp="1"/>
          </p:cNvSpPr>
          <p:nvPr>
            <p:ph type="sldNum" sz="quarter" idx="11"/>
          </p:nvPr>
        </p:nvSpPr>
        <p:spPr/>
        <p:txBody>
          <a:bodyPr/>
          <a:lstStyle/>
          <a:p>
            <a:fld id="{128DB3F6-F98B-F84B-888C-D03793441129}" type="slidenum">
              <a:rPr lang="en-US" smtClean="0"/>
              <a:t>12</a:t>
            </a:fld>
            <a:endParaRPr lang="en-US" dirty="0"/>
          </a:p>
        </p:txBody>
      </p:sp>
    </p:spTree>
    <p:extLst>
      <p:ext uri="{BB962C8B-B14F-4D97-AF65-F5344CB8AC3E}">
        <p14:creationId xmlns:p14="http://schemas.microsoft.com/office/powerpoint/2010/main" val="2800949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Important considerations:  How will the Hub engage the</a:t>
            </a:r>
            <a:r>
              <a:rPr lang="en-US" baseline="0" dirty="0" smtClean="0"/>
              <a:t> voices of the families of its target population in governance and decision-making?;  What are strategies that providers can put in place to build relationships and maintain two-way communication with children’s families, and how do these align to the family partnership standards in the QRIS?; how can Hub partners work together to build parents’ capacity to support healthy child development and learning at home?; How can the equity lens be applied to all of the above?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Governance example:  Ensuring that parent representatives have equal voice; translating/interpreting when necessary; meetings on ‘neutral turf’; sharing decision-making info w/ public broadly (family friendly communications)l; building parent leadership capacity.  </a:t>
            </a:r>
          </a:p>
          <a:p>
            <a:pPr marL="174708" indent="-174708">
              <a:buFont typeface="Arial" panose="020B0604020202020204" pitchFamily="34" charset="0"/>
              <a:buChar char="•"/>
            </a:pPr>
            <a:r>
              <a:rPr lang="en-US" baseline="0" dirty="0" smtClean="0"/>
              <a:t>Two-way communication example:  K home visiting idea (parent-teacher home visit project out of Sacramento has been identified by USDOE as a best practice)</a:t>
            </a:r>
          </a:p>
          <a:p>
            <a:pPr marL="174708" indent="-174708">
              <a:buFont typeface="Arial" panose="020B0604020202020204" pitchFamily="34" charset="0"/>
              <a:buChar char="•"/>
            </a:pPr>
            <a:r>
              <a:rPr lang="en-US" baseline="0" dirty="0" smtClean="0"/>
              <a:t>Supporting child development and learning at home examples:  </a:t>
            </a:r>
            <a:r>
              <a:rPr lang="en-US" i="1" baseline="0" dirty="0" smtClean="0"/>
              <a:t>Mind in the Making </a:t>
            </a:r>
            <a:r>
              <a:rPr lang="en-US" baseline="0" dirty="0" smtClean="0"/>
              <a:t>parent workshop series;  Strengthening early literacy through home visiting.</a:t>
            </a:r>
            <a:endParaRPr lang="en-US" dirty="0" smtClean="0"/>
          </a:p>
          <a:p>
            <a:pPr marL="171450" indent="-171450">
              <a:buFont typeface="Arial" panose="020B0604020202020204" pitchFamily="34" charset="0"/>
              <a:buChar char="•"/>
            </a:pPr>
            <a:r>
              <a:rPr lang="en-US" dirty="0" smtClean="0"/>
              <a:t>Be sure to share concrete strategies for each type</a:t>
            </a:r>
            <a:endParaRPr lang="en-US" dirty="0"/>
          </a:p>
        </p:txBody>
      </p:sp>
      <p:sp>
        <p:nvSpPr>
          <p:cNvPr id="4" name="Header Placeholder 3"/>
          <p:cNvSpPr>
            <a:spLocks noGrp="1"/>
          </p:cNvSpPr>
          <p:nvPr>
            <p:ph type="hdr" sz="quarter" idx="10"/>
          </p:nvPr>
        </p:nvSpPr>
        <p:spPr/>
        <p:txBody>
          <a:bodyPr/>
          <a:lstStyle/>
          <a:p>
            <a:r>
              <a:rPr lang="en-US" smtClean="0"/>
              <a:t>Oregon Community Foundation P-3</a:t>
            </a:r>
            <a:endParaRPr lang="en-US" dirty="0"/>
          </a:p>
        </p:txBody>
      </p:sp>
      <p:sp>
        <p:nvSpPr>
          <p:cNvPr id="5" name="Slide Number Placeholder 4"/>
          <p:cNvSpPr>
            <a:spLocks noGrp="1"/>
          </p:cNvSpPr>
          <p:nvPr>
            <p:ph type="sldNum" sz="quarter" idx="11"/>
          </p:nvPr>
        </p:nvSpPr>
        <p:spPr/>
        <p:txBody>
          <a:bodyPr/>
          <a:lstStyle/>
          <a:p>
            <a:fld id="{128DB3F6-F98B-F84B-888C-D03793441129}" type="slidenum">
              <a:rPr lang="en-US" smtClean="0"/>
              <a:t>14</a:t>
            </a:fld>
            <a:endParaRPr lang="en-US" dirty="0"/>
          </a:p>
        </p:txBody>
      </p:sp>
    </p:spTree>
    <p:extLst>
      <p:ext uri="{BB962C8B-B14F-4D97-AF65-F5344CB8AC3E}">
        <p14:creationId xmlns:p14="http://schemas.microsoft.com/office/powerpoint/2010/main" val="3886140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3/27/2014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3/27/2014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3/27/2014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3/27/2014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3/27/2014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3/27/2014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3/27/2014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3/27/2014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3/27/2014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3/27/2014</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3/27/2014</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megan.irwin@state.or.u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education.oregon.gov/Documents/Final%20Equity%20Lens%20Adopted.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9848" y="1298448"/>
            <a:ext cx="7720522" cy="2745546"/>
          </a:xfrm>
        </p:spPr>
        <p:txBody>
          <a:bodyPr>
            <a:normAutofit/>
          </a:bodyPr>
          <a:lstStyle/>
          <a:p>
            <a:pPr marL="0" marR="0">
              <a:lnSpc>
                <a:spcPct val="100000"/>
              </a:lnSpc>
              <a:spcBef>
                <a:spcPts val="0"/>
              </a:spcBef>
              <a:spcAft>
                <a:spcPts val="1000"/>
              </a:spcAft>
            </a:pPr>
            <a:r>
              <a:rPr lang="en-US" sz="6000" b="1" dirty="0" smtClean="0">
                <a:solidFill>
                  <a:srgbClr val="595959"/>
                </a:solidFill>
                <a:latin typeface="Arial" panose="020B0604020202020204" pitchFamily="34" charset="0"/>
                <a:ea typeface="Calibri" panose="020F0502020204030204" pitchFamily="34" charset="0"/>
                <a:cs typeface="Times New Roman" panose="02020603050405020304" pitchFamily="18" charset="0"/>
              </a:rPr>
              <a:t>Equity &amp; Family Engagement</a:t>
            </a:r>
            <a:br>
              <a:rPr lang="en-US" sz="6000" b="1" dirty="0" smtClean="0">
                <a:solidFill>
                  <a:srgbClr val="595959"/>
                </a:solidFill>
                <a:latin typeface="Arial" panose="020B0604020202020204" pitchFamily="34" charset="0"/>
                <a:ea typeface="Calibri" panose="020F0502020204030204" pitchFamily="34" charset="0"/>
                <a:cs typeface="Times New Roman" panose="02020603050405020304" pitchFamily="18" charset="0"/>
              </a:rPr>
            </a:br>
            <a:r>
              <a:rPr lang="en-US" sz="3600" b="1" dirty="0" smtClean="0">
                <a:solidFill>
                  <a:srgbClr val="595959"/>
                </a:solidFill>
                <a:latin typeface="Arial" panose="020B0604020202020204" pitchFamily="34" charset="0"/>
                <a:ea typeface="Calibri" panose="020F0502020204030204" pitchFamily="34" charset="0"/>
                <a:cs typeface="Times New Roman" panose="02020603050405020304" pitchFamily="18" charset="0"/>
              </a:rPr>
              <a:t>Early Learning Hubs</a:t>
            </a:r>
            <a:endParaRPr lang="en-US" sz="3600" dirty="0"/>
          </a:p>
        </p:txBody>
      </p:sp>
      <p:sp>
        <p:nvSpPr>
          <p:cNvPr id="3" name="Subtitle 2"/>
          <p:cNvSpPr>
            <a:spLocks noGrp="1"/>
          </p:cNvSpPr>
          <p:nvPr>
            <p:ph type="subTitle" idx="1"/>
          </p:nvPr>
        </p:nvSpPr>
        <p:spPr>
          <a:xfrm>
            <a:off x="1100015" y="4138047"/>
            <a:ext cx="7315200" cy="1446599"/>
          </a:xfrm>
        </p:spPr>
        <p:txBody>
          <a:bodyPr>
            <a:normAutofit/>
          </a:bodyPr>
          <a:lstStyle/>
          <a:p>
            <a:r>
              <a:rPr lang="en-US" b="1" cap="all" dirty="0" smtClean="0">
                <a:latin typeface="Verdana" panose="020B0604030504040204" pitchFamily="34" charset="0"/>
                <a:ea typeface="Verdana" panose="020B0604030504040204" pitchFamily="34" charset="0"/>
                <a:cs typeface="Verdana" panose="020B0604030504040204" pitchFamily="34" charset="0"/>
              </a:rPr>
              <a:t>Technical assistance webinar</a:t>
            </a:r>
            <a:endParaRPr lang="en-US" b="1" dirty="0" smtClean="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2014</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p:nvPr/>
        </p:nvSpPr>
        <p:spPr>
          <a:xfrm>
            <a:off x="9221129" y="4659520"/>
            <a:ext cx="2970871" cy="1415772"/>
          </a:xfrm>
          <a:prstGeom prst="rect">
            <a:avLst/>
          </a:prstGeom>
          <a:noFill/>
        </p:spPr>
        <p:txBody>
          <a:bodyPr wrap="square" rtlCol="0">
            <a:spAutoFit/>
          </a:bodyPr>
          <a:lstStyle/>
          <a:p>
            <a:endParaRPr lang="en-US"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r>
              <a:rPr lang="en-US"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PRESENTED BY</a:t>
            </a:r>
          </a:p>
          <a:p>
            <a:r>
              <a:rPr lang="en-US" sz="16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Brett Walker</a:t>
            </a:r>
          </a:p>
          <a:p>
            <a:r>
              <a:rPr lang="en-US" sz="16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Early Learning Division</a:t>
            </a:r>
            <a:endParaRPr lang="en-US" sz="16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endParaRPr lang="en-US"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04309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dirty="0" smtClean="0"/>
              <a:t>he Equity Lens:  Key Questions to Guide Decision-Making</a:t>
            </a:r>
            <a:endParaRPr lang="en-US" dirty="0"/>
          </a:p>
        </p:txBody>
      </p:sp>
      <p:sp>
        <p:nvSpPr>
          <p:cNvPr id="3" name="Content Placeholder 2"/>
          <p:cNvSpPr>
            <a:spLocks noGrp="1"/>
          </p:cNvSpPr>
          <p:nvPr>
            <p:ph idx="1"/>
          </p:nvPr>
        </p:nvSpPr>
        <p:spPr>
          <a:xfrm>
            <a:off x="3869268" y="864107"/>
            <a:ext cx="7736578" cy="5290507"/>
          </a:xfrm>
        </p:spPr>
        <p:txBody>
          <a:bodyPr>
            <a:normAutofit lnSpcReduction="10000"/>
          </a:bodyPr>
          <a:lstStyle/>
          <a:p>
            <a:pPr marL="514350" indent="-514350">
              <a:buAutoNum type="arabicPeriod"/>
            </a:pPr>
            <a:r>
              <a:rPr lang="en-US" sz="2200" dirty="0" smtClean="0"/>
              <a:t>Who </a:t>
            </a:r>
            <a:r>
              <a:rPr lang="en-US" sz="2200" dirty="0"/>
              <a:t>are the racial/ethnic and underserved groups affected?</a:t>
            </a:r>
          </a:p>
          <a:p>
            <a:pPr marL="514350" indent="-514350">
              <a:buAutoNum type="arabicPeriod"/>
            </a:pPr>
            <a:r>
              <a:rPr lang="en-US" sz="2200" dirty="0"/>
              <a:t>Does the decision being made ignore or worsen existing disparities</a:t>
            </a:r>
            <a:r>
              <a:rPr lang="en-US" sz="2200" dirty="0" smtClean="0"/>
              <a:t>?</a:t>
            </a:r>
          </a:p>
          <a:p>
            <a:pPr marL="514350" indent="-514350">
              <a:buAutoNum type="arabicPeriod"/>
            </a:pPr>
            <a:r>
              <a:rPr lang="en-US" sz="2200" dirty="0" smtClean="0"/>
              <a:t>How does the investment or resource allocation advance the 40/40/20 goal?</a:t>
            </a:r>
          </a:p>
          <a:p>
            <a:pPr marL="514350" indent="-514350">
              <a:buAutoNum type="arabicPeriod"/>
            </a:pPr>
            <a:r>
              <a:rPr lang="en-US" sz="2200" dirty="0" smtClean="0"/>
              <a:t>What are the barriers to more equitable outcomes?</a:t>
            </a:r>
            <a:endParaRPr lang="en-US" sz="2200" dirty="0"/>
          </a:p>
          <a:p>
            <a:pPr marL="514350" indent="-514350">
              <a:buAutoNum type="arabicPeriod"/>
            </a:pPr>
            <a:r>
              <a:rPr lang="en-US" sz="2200" dirty="0"/>
              <a:t>What is the impact on eliminating opportunity gaps</a:t>
            </a:r>
            <a:r>
              <a:rPr lang="en-US" sz="2200" dirty="0" smtClean="0"/>
              <a:t>?</a:t>
            </a:r>
          </a:p>
          <a:p>
            <a:pPr marL="514350" indent="-514350">
              <a:buAutoNum type="arabicPeriod"/>
            </a:pPr>
            <a:r>
              <a:rPr lang="en-US" sz="2200" dirty="0" smtClean="0"/>
              <a:t>How are you collecting data on race, ethnicity and native language?</a:t>
            </a:r>
            <a:endParaRPr lang="en-US" sz="2200" dirty="0"/>
          </a:p>
          <a:p>
            <a:pPr marL="514350" indent="-514350">
              <a:buAutoNum type="arabicPeriod"/>
            </a:pPr>
            <a:r>
              <a:rPr lang="en-US" sz="2200" dirty="0"/>
              <a:t>How will you modify or enhance your strategies to ensure each child and communities’ individual and cultural needs are met</a:t>
            </a:r>
            <a:r>
              <a:rPr lang="en-US" sz="2200" dirty="0" smtClean="0"/>
              <a:t>?</a:t>
            </a:r>
          </a:p>
          <a:p>
            <a:pPr marL="514350" indent="-514350">
              <a:buAutoNum type="arabicPeriod"/>
            </a:pPr>
            <a:r>
              <a:rPr lang="en-US" sz="2200" dirty="0" smtClean="0"/>
              <a:t>What is your commitment to professional learning for equity?</a:t>
            </a:r>
            <a:endParaRPr lang="en-US" sz="2200" dirty="0"/>
          </a:p>
          <a:p>
            <a:endParaRPr lang="en-US" dirty="0"/>
          </a:p>
        </p:txBody>
      </p:sp>
    </p:spTree>
    <p:extLst>
      <p:ext uri="{BB962C8B-B14F-4D97-AF65-F5344CB8AC3E}">
        <p14:creationId xmlns:p14="http://schemas.microsoft.com/office/powerpoint/2010/main" val="3824840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Using a Continuous Improvement Model to Operationalize the Equity Lens</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36299097"/>
              </p:ext>
            </p:extLst>
          </p:nvPr>
        </p:nvGraphicFramePr>
        <p:xfrm>
          <a:off x="3481754" y="738554"/>
          <a:ext cx="8323384" cy="57560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4133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Family Engagement</a:t>
            </a:r>
            <a:endParaRPr lang="en-US" dirty="0"/>
          </a:p>
        </p:txBody>
      </p:sp>
      <p:sp>
        <p:nvSpPr>
          <p:cNvPr id="3" name="Content Placeholder 2"/>
          <p:cNvSpPr>
            <a:spLocks noGrp="1"/>
          </p:cNvSpPr>
          <p:nvPr>
            <p:ph idx="1"/>
          </p:nvPr>
        </p:nvSpPr>
        <p:spPr/>
        <p:txBody>
          <a:bodyPr/>
          <a:lstStyle/>
          <a:p>
            <a:r>
              <a:rPr lang="en-US" sz="2800" dirty="0"/>
              <a:t>How do you define </a:t>
            </a:r>
            <a:r>
              <a:rPr lang="en-US" sz="2800" dirty="0" smtClean="0"/>
              <a:t>family engagement?</a:t>
            </a:r>
            <a:endParaRPr lang="en-US" sz="2800" dirty="0"/>
          </a:p>
          <a:p>
            <a:pPr marL="0" indent="0">
              <a:buNone/>
            </a:pPr>
            <a:endParaRPr lang="en-US" sz="1800" dirty="0"/>
          </a:p>
          <a:p>
            <a:r>
              <a:rPr lang="en-US" sz="2800" dirty="0"/>
              <a:t>We are not looking for a ‘correct’ answer or a dictionary definition....what does equity mean to you?  </a:t>
            </a:r>
          </a:p>
          <a:p>
            <a:pPr marL="0" indent="0">
              <a:buNone/>
            </a:pPr>
            <a:endParaRPr lang="en-US" sz="1800" dirty="0"/>
          </a:p>
          <a:p>
            <a:r>
              <a:rPr lang="en-US" sz="2800" dirty="0"/>
              <a:t>Use the chat box to share your thoughts and </a:t>
            </a:r>
            <a:r>
              <a:rPr lang="en-US" sz="2800" dirty="0" smtClean="0"/>
              <a:t>ideas. </a:t>
            </a:r>
            <a:endParaRPr lang="en-US" sz="2800" dirty="0"/>
          </a:p>
          <a:p>
            <a:endParaRPr lang="en-US" dirty="0"/>
          </a:p>
        </p:txBody>
      </p:sp>
    </p:spTree>
    <p:extLst>
      <p:ext uri="{BB962C8B-B14F-4D97-AF65-F5344CB8AC3E}">
        <p14:creationId xmlns:p14="http://schemas.microsoft.com/office/powerpoint/2010/main" val="2730851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Engagement from ‘Program to Practice’</a:t>
            </a:r>
            <a:endParaRPr lang="en-US" dirty="0"/>
          </a:p>
        </p:txBody>
      </p:sp>
      <p:sp>
        <p:nvSpPr>
          <p:cNvPr id="3" name="Content Placeholder 2"/>
          <p:cNvSpPr>
            <a:spLocks noGrp="1"/>
          </p:cNvSpPr>
          <p:nvPr>
            <p:ph idx="1"/>
          </p:nvPr>
        </p:nvSpPr>
        <p:spPr/>
        <p:txBody>
          <a:bodyPr/>
          <a:lstStyle/>
          <a:p>
            <a:pPr marL="0" indent="0">
              <a:buNone/>
            </a:pPr>
            <a:r>
              <a:rPr lang="en-US" sz="2800" dirty="0"/>
              <a:t>Family engagement…</a:t>
            </a:r>
          </a:p>
          <a:p>
            <a:r>
              <a:rPr lang="en-US" sz="2800" dirty="0"/>
              <a:t>Is a </a:t>
            </a:r>
            <a:r>
              <a:rPr lang="en-US" sz="2800" dirty="0">
                <a:solidFill>
                  <a:srgbClr val="00B0F0"/>
                </a:solidFill>
              </a:rPr>
              <a:t>shared responsibility</a:t>
            </a:r>
          </a:p>
          <a:p>
            <a:r>
              <a:rPr lang="en-US" sz="2800" dirty="0"/>
              <a:t>Is </a:t>
            </a:r>
            <a:r>
              <a:rPr lang="en-US" sz="2800" dirty="0">
                <a:solidFill>
                  <a:srgbClr val="00B0F0"/>
                </a:solidFill>
              </a:rPr>
              <a:t>continuous</a:t>
            </a:r>
            <a:r>
              <a:rPr lang="en-US" sz="2800" dirty="0"/>
              <a:t> across a child’s life</a:t>
            </a:r>
          </a:p>
          <a:p>
            <a:r>
              <a:rPr lang="en-US" sz="2800" dirty="0"/>
              <a:t>Occurs in </a:t>
            </a:r>
            <a:r>
              <a:rPr lang="en-US" sz="2800" dirty="0">
                <a:solidFill>
                  <a:srgbClr val="00B0F0"/>
                </a:solidFill>
              </a:rPr>
              <a:t>multiple settings</a:t>
            </a:r>
            <a:r>
              <a:rPr lang="en-US" sz="2800" dirty="0">
                <a:solidFill>
                  <a:schemeClr val="accent2"/>
                </a:solidFill>
              </a:rPr>
              <a:t> </a:t>
            </a:r>
            <a:r>
              <a:rPr lang="en-US" sz="2800" dirty="0"/>
              <a:t>where children learn</a:t>
            </a:r>
          </a:p>
          <a:p>
            <a:pPr marL="0" indent="0">
              <a:buNone/>
            </a:pPr>
            <a:endParaRPr lang="en-US" sz="2800" dirty="0"/>
          </a:p>
          <a:p>
            <a:pPr marL="0" indent="0">
              <a:buNone/>
            </a:pPr>
            <a:endParaRPr lang="en-US" dirty="0"/>
          </a:p>
          <a:p>
            <a:pPr marL="0" indent="0">
              <a:buNone/>
            </a:pPr>
            <a:endParaRPr lang="en-US" dirty="0"/>
          </a:p>
          <a:p>
            <a:pPr marL="0" indent="0">
              <a:buNone/>
            </a:pPr>
            <a:r>
              <a:rPr lang="en-US" dirty="0"/>
              <a:t>Source: http://www.hfrp.org/publications-resources/browse-our-publications/family-engagement-as-a-systemic-sustained-and-integrated-strategy-to-promote-student-achievement</a:t>
            </a:r>
          </a:p>
        </p:txBody>
      </p:sp>
    </p:spTree>
    <p:extLst>
      <p:ext uri="{BB962C8B-B14F-4D97-AF65-F5344CB8AC3E}">
        <p14:creationId xmlns:p14="http://schemas.microsoft.com/office/powerpoint/2010/main" val="304492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Types of Family Engagement</a:t>
            </a:r>
            <a:endParaRPr lang="en-US" dirty="0"/>
          </a:p>
        </p:txBody>
      </p:sp>
      <p:sp>
        <p:nvSpPr>
          <p:cNvPr id="3" name="Content Placeholder 2"/>
          <p:cNvSpPr>
            <a:spLocks noGrp="1"/>
          </p:cNvSpPr>
          <p:nvPr>
            <p:ph idx="1"/>
          </p:nvPr>
        </p:nvSpPr>
        <p:spPr/>
        <p:txBody>
          <a:bodyPr/>
          <a:lstStyle/>
          <a:p>
            <a:endParaRPr lang="en-US" dirty="0"/>
          </a:p>
          <a:p>
            <a:r>
              <a:rPr lang="en-US" sz="2800" dirty="0"/>
              <a:t>Governance and decision-making (Hub)</a:t>
            </a:r>
          </a:p>
          <a:p>
            <a:pPr marL="0" indent="0">
              <a:buNone/>
            </a:pPr>
            <a:endParaRPr lang="en-US" sz="2800" dirty="0"/>
          </a:p>
          <a:p>
            <a:r>
              <a:rPr lang="en-US" sz="2800" dirty="0"/>
              <a:t>Two-way communication (providers)</a:t>
            </a:r>
          </a:p>
          <a:p>
            <a:endParaRPr lang="en-US" sz="2800" dirty="0"/>
          </a:p>
          <a:p>
            <a:r>
              <a:rPr lang="en-US" sz="2800" dirty="0"/>
              <a:t>Supporting child development and learning at home (families)</a:t>
            </a:r>
          </a:p>
          <a:p>
            <a:endParaRPr lang="en-US" sz="3200" dirty="0"/>
          </a:p>
        </p:txBody>
      </p:sp>
    </p:spTree>
    <p:extLst>
      <p:ext uri="{BB962C8B-B14F-4D97-AF65-F5344CB8AC3E}">
        <p14:creationId xmlns:p14="http://schemas.microsoft.com/office/powerpoint/2010/main" val="2099079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Engaging Families in Decision-Making</a:t>
            </a:r>
            <a:endParaRPr lang="en-US" dirty="0"/>
          </a:p>
        </p:txBody>
      </p:sp>
      <p:sp>
        <p:nvSpPr>
          <p:cNvPr id="3" name="Content Placeholder 2"/>
          <p:cNvSpPr>
            <a:spLocks noGrp="1"/>
          </p:cNvSpPr>
          <p:nvPr>
            <p:ph idx="1"/>
          </p:nvPr>
        </p:nvSpPr>
        <p:spPr/>
        <p:txBody>
          <a:bodyPr anchor="t"/>
          <a:lstStyle/>
          <a:p>
            <a:pPr marL="0" indent="0">
              <a:buNone/>
            </a:pPr>
            <a:endParaRPr lang="en-US" dirty="0" smtClean="0"/>
          </a:p>
          <a:p>
            <a:pPr marL="0" indent="0">
              <a:buNone/>
            </a:pPr>
            <a:r>
              <a:rPr lang="en-US" sz="2800" dirty="0" smtClean="0"/>
              <a:t>“If </a:t>
            </a:r>
            <a:r>
              <a:rPr lang="en-US" sz="2800" dirty="0"/>
              <a:t>a project will affect a whole neighborhood or community, the </a:t>
            </a:r>
            <a:r>
              <a:rPr lang="en-US" sz="2800" b="1" dirty="0">
                <a:solidFill>
                  <a:srgbClr val="00B0F0"/>
                </a:solidFill>
              </a:rPr>
              <a:t>participation of community members is key</a:t>
            </a:r>
            <a:r>
              <a:rPr lang="en-US" sz="2800" dirty="0"/>
              <a:t> to developing strategies to address problems</a:t>
            </a:r>
            <a:r>
              <a:rPr lang="en-US" sz="2800" dirty="0" smtClean="0"/>
              <a:t>.…A </a:t>
            </a:r>
            <a:r>
              <a:rPr lang="en-US" sz="2800" dirty="0"/>
              <a:t>critical part of the process of ending poverty in the US must involve greatly expanding our notion of </a:t>
            </a:r>
            <a:r>
              <a:rPr lang="en-US" sz="2800" b="1" dirty="0">
                <a:solidFill>
                  <a:srgbClr val="00B0F0"/>
                </a:solidFill>
              </a:rPr>
              <a:t>who must be </a:t>
            </a:r>
            <a:r>
              <a:rPr lang="en-US" sz="2800" b="1" dirty="0" smtClean="0">
                <a:solidFill>
                  <a:srgbClr val="00B0F0"/>
                </a:solidFill>
              </a:rPr>
              <a:t>engaged</a:t>
            </a:r>
            <a:r>
              <a:rPr lang="en-US" sz="2800" dirty="0" smtClean="0"/>
              <a:t>."</a:t>
            </a:r>
            <a:r>
              <a:rPr lang="en-US" dirty="0"/>
              <a:t/>
            </a:r>
            <a:br>
              <a:rPr lang="en-US" dirty="0"/>
            </a:br>
            <a:r>
              <a:rPr lang="en-US" dirty="0"/>
              <a:t/>
            </a:r>
            <a:br>
              <a:rPr lang="en-US" dirty="0"/>
            </a:br>
            <a:r>
              <a:rPr lang="en-US" dirty="0"/>
              <a:t>--The Declaration Initiative</a:t>
            </a:r>
          </a:p>
        </p:txBody>
      </p:sp>
    </p:spTree>
    <p:extLst>
      <p:ext uri="{BB962C8B-B14F-4D97-AF65-F5344CB8AC3E}">
        <p14:creationId xmlns:p14="http://schemas.microsoft.com/office/powerpoint/2010/main" val="20733110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Content Placeholder 3"/>
          <p:cNvPicPr>
            <a:picLocks/>
          </p:cNvPicPr>
          <p:nvPr/>
        </p:nvPicPr>
        <p:blipFill rotWithShape="1">
          <a:blip r:embed="rId2"/>
          <a:srcRect l="3488" r="2753"/>
          <a:stretch/>
        </p:blipFill>
        <p:spPr bwMode="auto">
          <a:xfrm>
            <a:off x="0" y="0"/>
            <a:ext cx="11195538" cy="6858000"/>
          </a:xfrm>
          <a:prstGeom prst="rect">
            <a:avLst/>
          </a:prstGeom>
          <a:noFill/>
          <a:ln w="9525">
            <a:noFill/>
            <a:miter lim="800000"/>
            <a:headEnd/>
            <a:tailEnd/>
          </a:ln>
          <a:effectLst/>
        </p:spPr>
      </p:pic>
    </p:spTree>
    <p:extLst>
      <p:ext uri="{BB962C8B-B14F-4D97-AF65-F5344CB8AC3E}">
        <p14:creationId xmlns:p14="http://schemas.microsoft.com/office/powerpoint/2010/main" val="33499414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Effective Family Engagement Strategies</a:t>
            </a:r>
            <a:endParaRPr lang="en-US" dirty="0"/>
          </a:p>
        </p:txBody>
      </p:sp>
      <p:sp>
        <p:nvSpPr>
          <p:cNvPr id="3" name="Content Placeholder 2"/>
          <p:cNvSpPr>
            <a:spLocks noGrp="1"/>
          </p:cNvSpPr>
          <p:nvPr>
            <p:ph idx="1"/>
          </p:nvPr>
        </p:nvSpPr>
        <p:spPr/>
        <p:txBody>
          <a:bodyPr anchor="t">
            <a:normAutofit fontScale="77500" lnSpcReduction="20000"/>
          </a:bodyPr>
          <a:lstStyle/>
          <a:p>
            <a:r>
              <a:rPr lang="en-US" sz="2600" dirty="0" smtClean="0"/>
              <a:t>Approach families from an asset perspective</a:t>
            </a:r>
          </a:p>
          <a:p>
            <a:endParaRPr lang="en-US" sz="2600" dirty="0" smtClean="0"/>
          </a:p>
          <a:p>
            <a:r>
              <a:rPr lang="en-US" sz="2600" dirty="0" smtClean="0"/>
              <a:t>Are welcoming  and inclusive of all families</a:t>
            </a:r>
          </a:p>
          <a:p>
            <a:pPr marL="0" indent="0">
              <a:buNone/>
            </a:pPr>
            <a:endParaRPr lang="en-US" sz="2600" dirty="0"/>
          </a:p>
          <a:p>
            <a:r>
              <a:rPr lang="en-US" sz="2600" dirty="0"/>
              <a:t>Meet families where they </a:t>
            </a:r>
            <a:r>
              <a:rPr lang="en-US" sz="2600" dirty="0" smtClean="0"/>
              <a:t>are</a:t>
            </a:r>
          </a:p>
          <a:p>
            <a:pPr marL="0" indent="0">
              <a:buNone/>
            </a:pPr>
            <a:endParaRPr lang="en-US" sz="2600" dirty="0" smtClean="0"/>
          </a:p>
          <a:p>
            <a:r>
              <a:rPr lang="en-US" sz="2600" dirty="0" smtClean="0"/>
              <a:t>Require patience and persistence </a:t>
            </a:r>
          </a:p>
          <a:p>
            <a:endParaRPr lang="en-US" sz="2600" dirty="0"/>
          </a:p>
          <a:p>
            <a:r>
              <a:rPr lang="en-US" sz="2600" dirty="0" smtClean="0"/>
              <a:t>Foster ongoing, two-way communication</a:t>
            </a:r>
            <a:endParaRPr lang="en-US" sz="2600" dirty="0"/>
          </a:p>
          <a:p>
            <a:pPr marL="0" indent="0">
              <a:buNone/>
            </a:pPr>
            <a:endParaRPr lang="en-US" sz="2600" dirty="0" smtClean="0"/>
          </a:p>
          <a:p>
            <a:r>
              <a:rPr lang="en-US" sz="2600" dirty="0" smtClean="0"/>
              <a:t>Build families’ capacity to support  children’s learning and development</a:t>
            </a:r>
          </a:p>
          <a:p>
            <a:pPr marL="0" indent="0">
              <a:buNone/>
            </a:pPr>
            <a:endParaRPr lang="en-US" sz="2600" dirty="0" smtClean="0"/>
          </a:p>
          <a:p>
            <a:r>
              <a:rPr lang="en-US" sz="2600" dirty="0" smtClean="0"/>
              <a:t>Are linked to improved outcomes for children</a:t>
            </a:r>
          </a:p>
          <a:p>
            <a:endParaRPr lang="en-US" dirty="0" smtClean="0"/>
          </a:p>
        </p:txBody>
      </p:sp>
    </p:spTree>
    <p:extLst>
      <p:ext uri="{BB962C8B-B14F-4D97-AF65-F5344CB8AC3E}">
        <p14:creationId xmlns:p14="http://schemas.microsoft.com/office/powerpoint/2010/main" val="1776209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Questions for Your Strategic Plan</a:t>
            </a:r>
            <a:endParaRPr lang="en-US" dirty="0"/>
          </a:p>
        </p:txBody>
      </p:sp>
      <p:sp>
        <p:nvSpPr>
          <p:cNvPr id="3" name="Content Placeholder 2"/>
          <p:cNvSpPr>
            <a:spLocks noGrp="1"/>
          </p:cNvSpPr>
          <p:nvPr>
            <p:ph idx="1"/>
          </p:nvPr>
        </p:nvSpPr>
        <p:spPr/>
        <p:txBody>
          <a:bodyPr/>
          <a:lstStyle/>
          <a:p>
            <a:r>
              <a:rPr lang="en-US" sz="2400" dirty="0"/>
              <a:t>What practices can the Hub shift to </a:t>
            </a:r>
            <a:r>
              <a:rPr lang="en-US" sz="2400" dirty="0" smtClean="0"/>
              <a:t>create equitable outcomes </a:t>
            </a:r>
            <a:r>
              <a:rPr lang="en-US" sz="2400" dirty="0"/>
              <a:t>for all children and families?</a:t>
            </a:r>
          </a:p>
          <a:p>
            <a:pPr lvl="1"/>
            <a:r>
              <a:rPr lang="en-US" sz="2400" dirty="0"/>
              <a:t>Where are there persistent opportunity gaps?</a:t>
            </a:r>
          </a:p>
          <a:p>
            <a:pPr lvl="1"/>
            <a:r>
              <a:rPr lang="en-US" sz="2400" dirty="0"/>
              <a:t>Who are you having trouble reaching?</a:t>
            </a:r>
          </a:p>
          <a:p>
            <a:pPr marL="0" indent="0">
              <a:buNone/>
            </a:pPr>
            <a:endParaRPr lang="en-US" sz="2400" dirty="0"/>
          </a:p>
          <a:p>
            <a:r>
              <a:rPr lang="en-US" sz="2400" dirty="0"/>
              <a:t>What are some strategies and practices that will help you engage the families of your target population?</a:t>
            </a:r>
          </a:p>
          <a:p>
            <a:pPr lvl="1"/>
            <a:r>
              <a:rPr lang="en-US" sz="2400" dirty="0"/>
              <a:t>What are the highest leverage family engagement opportunities?</a:t>
            </a:r>
          </a:p>
          <a:p>
            <a:pPr lvl="1"/>
            <a:r>
              <a:rPr lang="en-US" sz="2400" dirty="0"/>
              <a:t>How can you shift family</a:t>
            </a:r>
            <a:r>
              <a:rPr lang="en-US" sz="2400" b="1" dirty="0"/>
              <a:t> </a:t>
            </a:r>
            <a:r>
              <a:rPr lang="en-US" sz="2400" dirty="0"/>
              <a:t>engagement from ‘program to practice’ in your Hub?</a:t>
            </a:r>
          </a:p>
          <a:p>
            <a:endParaRPr lang="en-US" dirty="0"/>
          </a:p>
        </p:txBody>
      </p:sp>
    </p:spTree>
    <p:extLst>
      <p:ext uri="{BB962C8B-B14F-4D97-AF65-F5344CB8AC3E}">
        <p14:creationId xmlns:p14="http://schemas.microsoft.com/office/powerpoint/2010/main" val="42745141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chor="ctr">
            <a:normAutofit/>
          </a:bodyPr>
          <a:lstStyle/>
          <a:p>
            <a:r>
              <a:rPr lang="en-US" sz="3600" dirty="0" smtClean="0"/>
              <a:t>What are your questions?</a:t>
            </a:r>
            <a:endParaRPr lang="en-US" sz="3600" dirty="0"/>
          </a:p>
        </p:txBody>
      </p:sp>
    </p:spTree>
    <p:extLst>
      <p:ext uri="{BB962C8B-B14F-4D97-AF65-F5344CB8AC3E}">
        <p14:creationId xmlns:p14="http://schemas.microsoft.com/office/powerpoint/2010/main" val="432805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9848" y="1298448"/>
            <a:ext cx="7720522" cy="3255264"/>
          </a:xfrm>
        </p:spPr>
        <p:txBody>
          <a:bodyPr/>
          <a:lstStyle/>
          <a:p>
            <a:pPr marL="0" marR="0">
              <a:lnSpc>
                <a:spcPct val="100000"/>
              </a:lnSpc>
              <a:spcBef>
                <a:spcPts val="0"/>
              </a:spcBef>
              <a:spcAft>
                <a:spcPts val="1000"/>
              </a:spcAft>
            </a:pPr>
            <a:r>
              <a:rPr lang="en-US" sz="4400" b="1" dirty="0" smtClean="0">
                <a:solidFill>
                  <a:srgbClr val="595959"/>
                </a:solidFill>
                <a:latin typeface="Arial" panose="020B0604020202020204" pitchFamily="34" charset="0"/>
                <a:ea typeface="Calibri" panose="020F0502020204030204" pitchFamily="34" charset="0"/>
                <a:cs typeface="Times New Roman" panose="02020603050405020304" pitchFamily="18" charset="0"/>
              </a:rPr>
              <a:t>Agenda</a:t>
            </a:r>
            <a:r>
              <a:rPr lang="en-US" sz="6000" b="1" dirty="0" smtClean="0">
                <a:solidFill>
                  <a:srgbClr val="595959"/>
                </a:solidFill>
                <a:latin typeface="Arial" panose="020B060402020202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
            </a:r>
            <a:br>
              <a:rPr lang="en-US" sz="20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title 2"/>
          <p:cNvSpPr>
            <a:spLocks noGrp="1"/>
          </p:cNvSpPr>
          <p:nvPr>
            <p:ph type="subTitle" idx="1"/>
          </p:nvPr>
        </p:nvSpPr>
        <p:spPr>
          <a:xfrm>
            <a:off x="1100015" y="3966819"/>
            <a:ext cx="7504844" cy="1926244"/>
          </a:xfrm>
        </p:spPr>
        <p:txBody>
          <a:bodyPr>
            <a:normAutofit fontScale="92500" lnSpcReduction="10000"/>
          </a:bodyPr>
          <a:lstStyle/>
          <a:p>
            <a:pPr algn="r"/>
            <a:r>
              <a:rPr lang="en-US" b="1" cap="all" dirty="0" smtClean="0">
                <a:latin typeface="Verdana" panose="020B0604030504040204" pitchFamily="34" charset="0"/>
                <a:ea typeface="Verdana" panose="020B0604030504040204" pitchFamily="34" charset="0"/>
                <a:cs typeface="Verdana" panose="020B0604030504040204" pitchFamily="34" charset="0"/>
              </a:rPr>
              <a:t>Hub overview</a:t>
            </a:r>
          </a:p>
          <a:p>
            <a:pPr algn="r"/>
            <a:r>
              <a:rPr lang="en-US" b="1" cap="all" dirty="0" smtClean="0">
                <a:latin typeface="Verdana" panose="020B0604030504040204" pitchFamily="34" charset="0"/>
                <a:ea typeface="Verdana" panose="020B0604030504040204" pitchFamily="34" charset="0"/>
                <a:cs typeface="Verdana" panose="020B0604030504040204" pitchFamily="34" charset="0"/>
              </a:rPr>
              <a:t> Presentation</a:t>
            </a:r>
          </a:p>
          <a:p>
            <a:pPr algn="r"/>
            <a:r>
              <a:rPr lang="en-US" b="1" cap="all" dirty="0" smtClean="0">
                <a:latin typeface="Verdana" panose="020B0604030504040204" pitchFamily="34" charset="0"/>
                <a:ea typeface="Verdana" panose="020B0604030504040204" pitchFamily="34" charset="0"/>
                <a:cs typeface="Verdana" panose="020B0604030504040204" pitchFamily="34" charset="0"/>
              </a:rPr>
              <a:t>Questions &amp; Answers</a:t>
            </a:r>
          </a:p>
          <a:p>
            <a:pPr algn="r"/>
            <a:r>
              <a:rPr lang="en-US" b="1" cap="all" dirty="0" smtClean="0">
                <a:latin typeface="Verdana" panose="020B0604030504040204" pitchFamily="34" charset="0"/>
                <a:ea typeface="Verdana" panose="020B0604030504040204" pitchFamily="34" charset="0"/>
                <a:cs typeface="Verdana" panose="020B0604030504040204" pitchFamily="34" charset="0"/>
              </a:rPr>
              <a:t>Upcoming events</a:t>
            </a:r>
          </a:p>
          <a:p>
            <a:pPr algn="r"/>
            <a:r>
              <a:rPr lang="en-US" b="1" cap="all" dirty="0" smtClean="0">
                <a:latin typeface="Verdana" panose="020B0604030504040204" pitchFamily="34" charset="0"/>
                <a:ea typeface="Verdana" panose="020B0604030504040204" pitchFamily="34" charset="0"/>
                <a:cs typeface="Verdana" panose="020B0604030504040204" pitchFamily="34" charset="0"/>
              </a:rPr>
              <a:t>Contact information</a:t>
            </a: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p:nvPr/>
        </p:nvSpPr>
        <p:spPr>
          <a:xfrm>
            <a:off x="9221128" y="4753600"/>
            <a:ext cx="2970871" cy="584776"/>
          </a:xfrm>
          <a:prstGeom prst="rect">
            <a:avLst/>
          </a:prstGeom>
          <a:noFill/>
        </p:spPr>
        <p:txBody>
          <a:bodyPr wrap="square" rtlCol="0">
            <a:spAutoFit/>
          </a:bodyPr>
          <a:lstStyle/>
          <a:p>
            <a:r>
              <a:rPr lang="en-US"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Heidi McGowan</a:t>
            </a:r>
          </a:p>
          <a:p>
            <a:r>
              <a:rPr lang="en-US" sz="14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Webinar Facilitator</a:t>
            </a:r>
            <a:endParaRPr lang="en-US" sz="14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Diagram 3"/>
          <p:cNvGraphicFramePr/>
          <p:nvPr>
            <p:extLst>
              <p:ext uri="{D42A27DB-BD31-4B8C-83A1-F6EECF244321}">
                <p14:modId xmlns:p14="http://schemas.microsoft.com/office/powerpoint/2010/main" val="3276976599"/>
              </p:ext>
            </p:extLst>
          </p:nvPr>
        </p:nvGraphicFramePr>
        <p:xfrm>
          <a:off x="4719232" y="-376318"/>
          <a:ext cx="8685893" cy="4406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7585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924071"/>
            <a:ext cx="2947482" cy="5011800"/>
          </a:xfrm>
        </p:spPr>
        <p:txBody>
          <a:bodyPr>
            <a:normAutofit/>
          </a:bodyPr>
          <a:lstStyle/>
          <a:p>
            <a:r>
              <a:rPr lang="en-US" sz="4000" dirty="0" smtClean="0"/>
              <a:t/>
            </a:r>
            <a:br>
              <a:rPr lang="en-US" sz="4000" dirty="0" smtClean="0"/>
            </a:br>
            <a:r>
              <a:rPr lang="en-US" sz="4000" dirty="0"/>
              <a:t/>
            </a:r>
            <a:br>
              <a:rPr lang="en-US" sz="4000" dirty="0"/>
            </a:br>
            <a:r>
              <a:rPr lang="en-US" sz="4000" dirty="0" smtClean="0"/>
              <a:t>Webinars</a:t>
            </a:r>
            <a:br>
              <a:rPr lang="en-US" sz="4000" dirty="0" smtClean="0"/>
            </a:br>
            <a:r>
              <a:rPr lang="en-US" dirty="0" smtClean="0"/>
              <a:t/>
            </a:r>
            <a:br>
              <a:rPr lang="en-US" dirty="0" smtClean="0"/>
            </a:br>
            <a:r>
              <a:rPr lang="en-US" dirty="0"/>
              <a:t/>
            </a:r>
            <a:br>
              <a:rPr lang="en-US" dirty="0"/>
            </a:br>
            <a:endParaRPr lang="en-US" dirty="0"/>
          </a:p>
        </p:txBody>
      </p:sp>
      <p:sp>
        <p:nvSpPr>
          <p:cNvPr id="3" name="Content Placeholder 2"/>
          <p:cNvSpPr>
            <a:spLocks noGrp="1"/>
          </p:cNvSpPr>
          <p:nvPr>
            <p:ph idx="1"/>
          </p:nvPr>
        </p:nvSpPr>
        <p:spPr>
          <a:xfrm>
            <a:off x="3529313" y="864107"/>
            <a:ext cx="8904498" cy="5870823"/>
          </a:xfrm>
        </p:spPr>
        <p:txBody>
          <a:bodyPr>
            <a:normAutofit/>
          </a:bodyPr>
          <a:lstStyle/>
          <a:p>
            <a:pPr marL="502920" lvl="1" indent="0">
              <a:buNone/>
            </a:pPr>
            <a:endParaRPr lang="en-US" sz="1900" dirty="0"/>
          </a:p>
          <a:p>
            <a:pPr lvl="1"/>
            <a:r>
              <a:rPr lang="en-US" sz="2400" dirty="0" smtClean="0"/>
              <a:t>March 19</a:t>
            </a:r>
            <a:r>
              <a:rPr lang="en-US" sz="2400" baseline="30000" dirty="0" smtClean="0"/>
              <a:t>th</a:t>
            </a:r>
            <a:r>
              <a:rPr lang="en-US" sz="2400" dirty="0"/>
              <a:t>	Building a Strong K-3 Connection  </a:t>
            </a:r>
          </a:p>
          <a:p>
            <a:pPr marL="228600" lvl="1" indent="0">
              <a:buNone/>
            </a:pPr>
            <a:r>
              <a:rPr lang="en-US" dirty="0"/>
              <a:t>  </a:t>
            </a:r>
            <a:r>
              <a:rPr lang="en-US" sz="1900" dirty="0"/>
              <a:t> </a:t>
            </a:r>
            <a:r>
              <a:rPr lang="en-US" sz="1900" dirty="0" smtClean="0"/>
              <a:t>      </a:t>
            </a:r>
            <a:r>
              <a:rPr lang="en-US" sz="1900" dirty="0"/>
              <a:t>10:00-11:00 </a:t>
            </a:r>
            <a:r>
              <a:rPr lang="en-US" sz="1900" dirty="0" smtClean="0"/>
              <a:t>am</a:t>
            </a:r>
          </a:p>
          <a:p>
            <a:pPr marL="228600" lvl="1" indent="0">
              <a:buNone/>
            </a:pPr>
            <a:endParaRPr lang="en-US" sz="1900" dirty="0"/>
          </a:p>
          <a:p>
            <a:pPr lvl="1"/>
            <a:r>
              <a:rPr lang="en-US" sz="2400" dirty="0"/>
              <a:t>March 27th	Oregon’s QRIS </a:t>
            </a:r>
            <a:endParaRPr lang="en-US" sz="2400" dirty="0" smtClean="0"/>
          </a:p>
          <a:p>
            <a:pPr marL="502920" lvl="1" indent="0">
              <a:buNone/>
            </a:pPr>
            <a:r>
              <a:rPr lang="en-US" sz="1900" dirty="0" smtClean="0"/>
              <a:t>    10</a:t>
            </a:r>
            <a:r>
              <a:rPr lang="en-US" sz="1900" dirty="0"/>
              <a:t>:00-11:00 </a:t>
            </a:r>
            <a:r>
              <a:rPr lang="en-US" sz="1900" dirty="0" smtClean="0"/>
              <a:t>am</a:t>
            </a:r>
          </a:p>
          <a:p>
            <a:pPr marL="502920" lvl="1" indent="0">
              <a:buNone/>
            </a:pPr>
            <a:endParaRPr lang="en-US" sz="1900" dirty="0" smtClean="0"/>
          </a:p>
          <a:p>
            <a:pPr lvl="1"/>
            <a:r>
              <a:rPr lang="en-US" sz="2400" dirty="0"/>
              <a:t>March </a:t>
            </a:r>
            <a:r>
              <a:rPr lang="en-US" sz="2400" dirty="0" smtClean="0"/>
              <a:t>31</a:t>
            </a:r>
            <a:r>
              <a:rPr lang="en-US" sz="2400" baseline="30000" dirty="0" smtClean="0"/>
              <a:t>st</a:t>
            </a:r>
            <a:r>
              <a:rPr lang="en-US" sz="2400" dirty="0" smtClean="0"/>
              <a:t>	Building </a:t>
            </a:r>
            <a:r>
              <a:rPr lang="en-US" sz="2400" dirty="0"/>
              <a:t>a Strong Health Care </a:t>
            </a:r>
            <a:r>
              <a:rPr lang="en-US" sz="2400" dirty="0" smtClean="0"/>
              <a:t>Connection</a:t>
            </a:r>
          </a:p>
          <a:p>
            <a:pPr marL="502920" lvl="1" indent="0">
              <a:buNone/>
            </a:pPr>
            <a:r>
              <a:rPr lang="en-US" sz="1900" dirty="0" smtClean="0"/>
              <a:t>    12</a:t>
            </a:r>
            <a:r>
              <a:rPr lang="en-US" sz="1900" dirty="0"/>
              <a:t>:00-1:</a:t>
            </a:r>
            <a:r>
              <a:rPr lang="en-US" sz="1900" dirty="0" smtClean="0"/>
              <a:t>00 pm </a:t>
            </a:r>
            <a:endParaRPr lang="en-US" sz="1900" dirty="0"/>
          </a:p>
          <a:p>
            <a:pPr marL="0" indent="0">
              <a:buNone/>
            </a:pPr>
            <a:endParaRPr lang="en-US" sz="1050" dirty="0" smtClean="0"/>
          </a:p>
          <a:p>
            <a:pPr marL="0" indent="0">
              <a:buNone/>
            </a:pPr>
            <a:endParaRPr lang="en-US" dirty="0"/>
          </a:p>
        </p:txBody>
      </p:sp>
    </p:spTree>
    <p:extLst>
      <p:ext uri="{BB962C8B-B14F-4D97-AF65-F5344CB8AC3E}">
        <p14:creationId xmlns:p14="http://schemas.microsoft.com/office/powerpoint/2010/main" val="34539208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9268" y="864108"/>
            <a:ext cx="7775118" cy="5660798"/>
          </a:xfrm>
        </p:spPr>
        <p:txBody>
          <a:bodyPr>
            <a:normAutofit/>
          </a:bodyPr>
          <a:lstStyle/>
          <a:p>
            <a:pPr marL="0" indent="0">
              <a:buNone/>
            </a:pPr>
            <a:r>
              <a:rPr lang="en-US" sz="2400" b="1" dirty="0" smtClean="0"/>
              <a:t>Brett Walker, </a:t>
            </a:r>
            <a:r>
              <a:rPr lang="en-US" sz="2400" dirty="0" smtClean="0"/>
              <a:t> </a:t>
            </a:r>
            <a:endParaRPr lang="en-US" sz="2400" dirty="0"/>
          </a:p>
          <a:p>
            <a:pPr marL="0" indent="0">
              <a:buNone/>
            </a:pPr>
            <a:r>
              <a:rPr lang="en-US" sz="2400" b="1" dirty="0"/>
              <a:t>Megan Irwin, Early Learning System Design Manager</a:t>
            </a:r>
          </a:p>
          <a:p>
            <a:pPr marL="0" indent="0">
              <a:buNone/>
            </a:pPr>
            <a:r>
              <a:rPr lang="en-US" sz="2400" dirty="0">
                <a:hlinkClick r:id="rId3"/>
              </a:rPr>
              <a:t>megan.irwin@state.or.us</a:t>
            </a:r>
            <a:endParaRPr lang="en-US" sz="2400" dirty="0"/>
          </a:p>
          <a:p>
            <a:pPr marL="0" indent="0">
              <a:buNone/>
            </a:pPr>
            <a:r>
              <a:rPr lang="en-US" sz="2400" dirty="0"/>
              <a:t>503-507-9462</a:t>
            </a:r>
          </a:p>
          <a:p>
            <a:pPr marL="0" indent="0">
              <a:buNone/>
            </a:pPr>
            <a:r>
              <a:rPr lang="en-US" sz="2400" dirty="0" err="1" smtClean="0"/>
              <a:t>www.OregonEarlyLearning.com</a:t>
            </a:r>
            <a:r>
              <a:rPr lang="en-US" sz="2800" dirty="0"/>
              <a:t>	</a:t>
            </a:r>
          </a:p>
        </p:txBody>
      </p:sp>
      <p:sp>
        <p:nvSpPr>
          <p:cNvPr id="4" name="Title 1"/>
          <p:cNvSpPr txBox="1">
            <a:spLocks/>
          </p:cNvSpPr>
          <p:nvPr/>
        </p:nvSpPr>
        <p:spPr>
          <a:xfrm>
            <a:off x="252919" y="1098707"/>
            <a:ext cx="2947482" cy="485143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4000" dirty="0" smtClean="0"/>
              <a:t>Contact Information</a:t>
            </a: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680382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Learning Council Goals</a:t>
            </a:r>
            <a:endParaRPr lang="en-US" dirty="0"/>
          </a:p>
        </p:txBody>
      </p:sp>
      <p:sp>
        <p:nvSpPr>
          <p:cNvPr id="6" name="Content Placeholder 2"/>
          <p:cNvSpPr txBox="1">
            <a:spLocks/>
          </p:cNvSpPr>
          <p:nvPr/>
        </p:nvSpPr>
        <p:spPr>
          <a:xfrm>
            <a:off x="3896440" y="942775"/>
            <a:ext cx="7315200" cy="5120640"/>
          </a:xfrm>
          <a:prstGeom prst="rect">
            <a:avLst/>
          </a:prstGeom>
          <a:noFill/>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US" sz="2600" b="1" cap="all" dirty="0" smtClean="0">
                <a:solidFill>
                  <a:schemeClr val="accent1">
                    <a:lumMod val="75000"/>
                  </a:schemeClr>
                </a:solidFill>
              </a:rPr>
              <a:t>The goals</a:t>
            </a:r>
          </a:p>
          <a:p>
            <a:pPr lvl="0"/>
            <a:r>
              <a:rPr lang="en-US" dirty="0"/>
              <a:t>Children ready for </a:t>
            </a:r>
            <a:r>
              <a:rPr lang="en-US" dirty="0" smtClean="0"/>
              <a:t>success in kindergarten </a:t>
            </a:r>
            <a:r>
              <a:rPr lang="en-US" dirty="0"/>
              <a:t>when they arrive. </a:t>
            </a:r>
          </a:p>
          <a:p>
            <a:pPr lvl="0"/>
            <a:r>
              <a:rPr lang="en-US" dirty="0"/>
              <a:t>Children raised in stable and attached families. </a:t>
            </a:r>
          </a:p>
          <a:p>
            <a:pPr lvl="0"/>
            <a:r>
              <a:rPr lang="en-US" dirty="0"/>
              <a:t>Services that are integrated and aligned into one early learning system focused on results. </a:t>
            </a:r>
          </a:p>
          <a:p>
            <a:endParaRPr lang="en-US" dirty="0"/>
          </a:p>
        </p:txBody>
      </p:sp>
    </p:spTree>
    <p:extLst>
      <p:ext uri="{BB962C8B-B14F-4D97-AF65-F5344CB8AC3E}">
        <p14:creationId xmlns:p14="http://schemas.microsoft.com/office/powerpoint/2010/main" val="422962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896440" y="942775"/>
            <a:ext cx="7315200" cy="5120640"/>
          </a:xfrm>
          <a:prstGeom prst="rect">
            <a:avLst/>
          </a:prstGeom>
          <a:noFill/>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US" sz="2600" b="1" cap="all" dirty="0" smtClean="0">
                <a:solidFill>
                  <a:schemeClr val="accent1">
                    <a:lumMod val="75000"/>
                  </a:schemeClr>
                </a:solidFill>
              </a:rPr>
              <a:t>What is an Early learning hub?</a:t>
            </a:r>
          </a:p>
          <a:p>
            <a:r>
              <a:rPr lang="en-US" dirty="0" smtClean="0">
                <a:solidFill>
                  <a:schemeClr val="tx1"/>
                </a:solidFill>
              </a:rPr>
              <a:t>A self-organized community-based  coordinating body created to provide a “system approach” to early childhood education that works to improve efficiency and outcomes for our youngest children.  </a:t>
            </a:r>
            <a:endParaRPr lang="en-US" dirty="0">
              <a:solidFill>
                <a:schemeClr val="tx1"/>
              </a:solidFill>
            </a:endParaRPr>
          </a:p>
        </p:txBody>
      </p:sp>
      <p:sp>
        <p:nvSpPr>
          <p:cNvPr id="5" name="Title 1"/>
          <p:cNvSpPr>
            <a:spLocks noGrp="1"/>
          </p:cNvSpPr>
          <p:nvPr>
            <p:ph type="title"/>
          </p:nvPr>
        </p:nvSpPr>
        <p:spPr>
          <a:xfrm>
            <a:off x="252919" y="1123837"/>
            <a:ext cx="3143360" cy="4601183"/>
          </a:xfrm>
        </p:spPr>
        <p:txBody>
          <a:bodyPr>
            <a:normAutofit/>
          </a:bodyPr>
          <a:lstStyle/>
          <a:p>
            <a:r>
              <a:rPr lang="en-US" sz="2800" dirty="0" smtClean="0"/>
              <a:t>Early Learning Hubs</a:t>
            </a:r>
            <a:endParaRPr lang="en-US" sz="2800" dirty="0"/>
          </a:p>
        </p:txBody>
      </p:sp>
    </p:spTree>
    <p:extLst>
      <p:ext uri="{BB962C8B-B14F-4D97-AF65-F5344CB8AC3E}">
        <p14:creationId xmlns:p14="http://schemas.microsoft.com/office/powerpoint/2010/main" val="24694110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3143360" cy="4601183"/>
          </a:xfrm>
        </p:spPr>
        <p:txBody>
          <a:bodyPr>
            <a:normAutofit/>
          </a:bodyPr>
          <a:lstStyle/>
          <a:p>
            <a:r>
              <a:rPr lang="en-US" sz="2800" dirty="0" smtClean="0"/>
              <a:t>Early Learning Hubs</a:t>
            </a:r>
            <a:endParaRPr lang="en-US" sz="2800" dirty="0"/>
          </a:p>
        </p:txBody>
      </p:sp>
      <p:sp>
        <p:nvSpPr>
          <p:cNvPr id="6" name="Content Placeholder 2"/>
          <p:cNvSpPr txBox="1">
            <a:spLocks/>
          </p:cNvSpPr>
          <p:nvPr/>
        </p:nvSpPr>
        <p:spPr>
          <a:xfrm>
            <a:off x="3896440" y="942775"/>
            <a:ext cx="7315200" cy="5120640"/>
          </a:xfrm>
          <a:prstGeom prst="rect">
            <a:avLst/>
          </a:prstGeom>
          <a:noFill/>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US" sz="2600" b="1" cap="all" dirty="0" smtClean="0">
                <a:solidFill>
                  <a:schemeClr val="accent1">
                    <a:lumMod val="75000"/>
                  </a:schemeClr>
                </a:solidFill>
              </a:rPr>
              <a:t>Early learning hub Will</a:t>
            </a:r>
          </a:p>
          <a:p>
            <a:r>
              <a:rPr lang="en-US" dirty="0">
                <a:solidFill>
                  <a:schemeClr val="tx1"/>
                </a:solidFill>
              </a:rPr>
              <a:t>B</a:t>
            </a:r>
            <a:r>
              <a:rPr lang="en-US" dirty="0" smtClean="0">
                <a:solidFill>
                  <a:schemeClr val="tx1"/>
                </a:solidFill>
              </a:rPr>
              <a:t>uild </a:t>
            </a:r>
            <a:r>
              <a:rPr lang="en-US" dirty="0">
                <a:solidFill>
                  <a:schemeClr val="tx1"/>
                </a:solidFill>
              </a:rPr>
              <a:t>on existing community resources and </a:t>
            </a:r>
            <a:r>
              <a:rPr lang="en-US" dirty="0" smtClean="0">
                <a:solidFill>
                  <a:schemeClr val="tx1"/>
                </a:solidFill>
              </a:rPr>
              <a:t>assets.</a:t>
            </a:r>
          </a:p>
          <a:p>
            <a:r>
              <a:rPr lang="en-US" dirty="0" smtClean="0">
                <a:solidFill>
                  <a:schemeClr val="tx1"/>
                </a:solidFill>
              </a:rPr>
              <a:t>Ask tough </a:t>
            </a:r>
            <a:r>
              <a:rPr lang="en-US" dirty="0">
                <a:solidFill>
                  <a:schemeClr val="tx1"/>
                </a:solidFill>
              </a:rPr>
              <a:t>questions about what could be done differently to get better results, especially for </a:t>
            </a:r>
            <a:r>
              <a:rPr lang="en-US" dirty="0" smtClean="0">
                <a:solidFill>
                  <a:schemeClr val="tx1"/>
                </a:solidFill>
              </a:rPr>
              <a:t>children at risk.</a:t>
            </a:r>
          </a:p>
          <a:p>
            <a:r>
              <a:rPr lang="en-US" dirty="0">
                <a:solidFill>
                  <a:schemeClr val="tx1"/>
                </a:solidFill>
              </a:rPr>
              <a:t>Communities have the option to define their own strategies and service </a:t>
            </a:r>
            <a:r>
              <a:rPr lang="en-US" dirty="0" smtClean="0">
                <a:solidFill>
                  <a:schemeClr val="tx1"/>
                </a:solidFill>
              </a:rPr>
              <a:t>areas to achieve the outcomes.</a:t>
            </a:r>
          </a:p>
          <a:p>
            <a:r>
              <a:rPr lang="en-US" dirty="0">
                <a:solidFill>
                  <a:schemeClr val="tx1"/>
                </a:solidFill>
              </a:rPr>
              <a:t>Under the community based leadership of Early Learning Hubs bring public schools, early learning providers, health care, social services and the private sector together around shared outcomes, for the first time in Oregon’s history. </a:t>
            </a:r>
          </a:p>
          <a:p>
            <a:endParaRPr lang="en-US" dirty="0">
              <a:solidFill>
                <a:schemeClr val="tx1"/>
              </a:solidFill>
            </a:endParaRPr>
          </a:p>
        </p:txBody>
      </p:sp>
    </p:spTree>
    <p:extLst>
      <p:ext uri="{BB962C8B-B14F-4D97-AF65-F5344CB8AC3E}">
        <p14:creationId xmlns:p14="http://schemas.microsoft.com/office/powerpoint/2010/main" val="564178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896440" y="942775"/>
            <a:ext cx="7315200" cy="5120640"/>
          </a:xfrm>
          <a:prstGeom prst="rect">
            <a:avLst/>
          </a:prstGeom>
          <a:noFill/>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US" sz="2600" b="1" cap="all" dirty="0" smtClean="0">
                <a:solidFill>
                  <a:schemeClr val="accent1">
                    <a:lumMod val="75000"/>
                  </a:schemeClr>
                </a:solidFill>
              </a:rPr>
              <a:t>Equity &amp; Family Engagement </a:t>
            </a:r>
          </a:p>
        </p:txBody>
      </p:sp>
      <p:sp>
        <p:nvSpPr>
          <p:cNvPr id="5" name="Title 1"/>
          <p:cNvSpPr>
            <a:spLocks noGrp="1"/>
          </p:cNvSpPr>
          <p:nvPr>
            <p:ph type="title"/>
          </p:nvPr>
        </p:nvSpPr>
        <p:spPr>
          <a:xfrm>
            <a:off x="252919" y="1123837"/>
            <a:ext cx="3143360" cy="4601183"/>
          </a:xfrm>
        </p:spPr>
        <p:txBody>
          <a:bodyPr>
            <a:normAutofit/>
          </a:bodyPr>
          <a:lstStyle/>
          <a:p>
            <a:r>
              <a:rPr lang="en-US" sz="2800" dirty="0" smtClean="0"/>
              <a:t>Presentation </a:t>
            </a:r>
            <a:endParaRPr lang="en-US" sz="2800" dirty="0"/>
          </a:p>
        </p:txBody>
      </p:sp>
    </p:spTree>
    <p:extLst>
      <p:ext uri="{BB962C8B-B14F-4D97-AF65-F5344CB8AC3E}">
        <p14:creationId xmlns:p14="http://schemas.microsoft.com/office/powerpoint/2010/main" val="4033399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Equity</a:t>
            </a:r>
            <a:endParaRPr lang="en-US" dirty="0"/>
          </a:p>
        </p:txBody>
      </p:sp>
      <p:sp>
        <p:nvSpPr>
          <p:cNvPr id="3" name="Content Placeholder 2"/>
          <p:cNvSpPr>
            <a:spLocks noGrp="1"/>
          </p:cNvSpPr>
          <p:nvPr>
            <p:ph idx="1"/>
          </p:nvPr>
        </p:nvSpPr>
        <p:spPr/>
        <p:txBody>
          <a:bodyPr anchor="t">
            <a:normAutofit/>
          </a:bodyPr>
          <a:lstStyle/>
          <a:p>
            <a:endParaRPr lang="en-US" sz="2800" dirty="0" smtClean="0"/>
          </a:p>
          <a:p>
            <a:r>
              <a:rPr lang="en-US" sz="2800" dirty="0" smtClean="0"/>
              <a:t>How do you define equity?</a:t>
            </a:r>
          </a:p>
          <a:p>
            <a:pPr marL="0" indent="0">
              <a:buNone/>
            </a:pPr>
            <a:endParaRPr lang="en-US" dirty="0"/>
          </a:p>
          <a:p>
            <a:r>
              <a:rPr lang="en-US" sz="2800" dirty="0"/>
              <a:t>We are not looking for a ‘correct’ answer or a dictionary definition....what does equity mean to you?  </a:t>
            </a:r>
          </a:p>
          <a:p>
            <a:pPr marL="0" indent="0">
              <a:buNone/>
            </a:pPr>
            <a:endParaRPr lang="en-US" dirty="0"/>
          </a:p>
          <a:p>
            <a:r>
              <a:rPr lang="en-US" sz="2800" dirty="0" smtClean="0"/>
              <a:t>Use the chat box to share your thoughts and ideas. </a:t>
            </a:r>
            <a:endParaRPr lang="en-US" sz="2800" dirty="0"/>
          </a:p>
        </p:txBody>
      </p:sp>
    </p:spTree>
    <p:extLst>
      <p:ext uri="{BB962C8B-B14F-4D97-AF65-F5344CB8AC3E}">
        <p14:creationId xmlns:p14="http://schemas.microsoft.com/office/powerpoint/2010/main" val="3682599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Equity Lens</a:t>
            </a:r>
            <a:endParaRPr lang="en-US" dirty="0"/>
          </a:p>
        </p:txBody>
      </p:sp>
      <p:sp>
        <p:nvSpPr>
          <p:cNvPr id="3" name="Content Placeholder 2"/>
          <p:cNvSpPr>
            <a:spLocks noGrp="1"/>
          </p:cNvSpPr>
          <p:nvPr>
            <p:ph idx="1"/>
          </p:nvPr>
        </p:nvSpPr>
        <p:spPr/>
        <p:txBody>
          <a:bodyPr anchor="t">
            <a:normAutofit fontScale="85000" lnSpcReduction="20000"/>
          </a:bodyPr>
          <a:lstStyle/>
          <a:p>
            <a:endParaRPr lang="en-US" dirty="0" smtClean="0"/>
          </a:p>
          <a:p>
            <a:r>
              <a:rPr lang="en-US" sz="3300" dirty="0" smtClean="0"/>
              <a:t>Provides a set of shared beliefs, vocabulary, and vehicle for identifying and addressing disparities.</a:t>
            </a:r>
          </a:p>
          <a:p>
            <a:endParaRPr lang="en-US" sz="3300" dirty="0"/>
          </a:p>
          <a:p>
            <a:r>
              <a:rPr lang="en-US" sz="3300" dirty="0" smtClean="0"/>
              <a:t>Focused on closing opportunity gaps between:</a:t>
            </a:r>
          </a:p>
          <a:p>
            <a:pPr lvl="1"/>
            <a:r>
              <a:rPr lang="en-US" sz="3300" dirty="0" smtClean="0"/>
              <a:t>Children of color and/or children in poverty and more affluent and/or white peers</a:t>
            </a:r>
          </a:p>
          <a:p>
            <a:pPr lvl="1"/>
            <a:r>
              <a:rPr lang="en-US" sz="3300" dirty="0" smtClean="0"/>
              <a:t>Oregon and the rest of the country.</a:t>
            </a:r>
            <a:endParaRPr lang="en-US" sz="3300" dirty="0"/>
          </a:p>
          <a:p>
            <a:endParaRPr lang="en-US" dirty="0" smtClean="0"/>
          </a:p>
          <a:p>
            <a:pPr marL="0" indent="0">
              <a:buNone/>
            </a:pPr>
            <a:endParaRPr lang="en-US" dirty="0" smtClean="0"/>
          </a:p>
          <a:p>
            <a:pPr marL="0" indent="0">
              <a:buNone/>
            </a:pPr>
            <a:r>
              <a:rPr lang="en-US" sz="3400" dirty="0">
                <a:hlinkClick r:id="rId2"/>
              </a:rPr>
              <a:t>http://education.oregon.gov/Documents/Final%20Equity%20Lens%20Adopted.pdf</a:t>
            </a:r>
            <a:endParaRPr lang="en-US" sz="3400" dirty="0"/>
          </a:p>
        </p:txBody>
      </p:sp>
    </p:spTree>
    <p:extLst>
      <p:ext uri="{BB962C8B-B14F-4D97-AF65-F5344CB8AC3E}">
        <p14:creationId xmlns:p14="http://schemas.microsoft.com/office/powerpoint/2010/main" val="3338744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Equity Lens:  Core Beliefs</a:t>
            </a:r>
            <a:endParaRPr lang="en-US" dirty="0"/>
          </a:p>
        </p:txBody>
      </p:sp>
      <p:sp>
        <p:nvSpPr>
          <p:cNvPr id="3" name="Content Placeholder 2"/>
          <p:cNvSpPr>
            <a:spLocks noGrp="1"/>
          </p:cNvSpPr>
          <p:nvPr>
            <p:ph idx="1"/>
          </p:nvPr>
        </p:nvSpPr>
        <p:spPr>
          <a:xfrm>
            <a:off x="3552092" y="846715"/>
            <a:ext cx="8206154" cy="5346849"/>
          </a:xfrm>
        </p:spPr>
        <p:txBody>
          <a:bodyPr anchor="t">
            <a:normAutofit fontScale="92500" lnSpcReduction="10000"/>
          </a:bodyPr>
          <a:lstStyle/>
          <a:p>
            <a:r>
              <a:rPr lang="en-US" b="1" dirty="0" smtClean="0">
                <a:solidFill>
                  <a:srgbClr val="00B0F0"/>
                </a:solidFill>
              </a:rPr>
              <a:t>Everyone</a:t>
            </a:r>
            <a:r>
              <a:rPr lang="en-US" dirty="0" smtClean="0"/>
              <a:t> has the ability to learn.</a:t>
            </a:r>
          </a:p>
          <a:p>
            <a:endParaRPr lang="en-US" sz="900" dirty="0" smtClean="0"/>
          </a:p>
          <a:p>
            <a:r>
              <a:rPr lang="en-US" dirty="0" smtClean="0"/>
              <a:t>Speaking a language other than English is </a:t>
            </a:r>
            <a:r>
              <a:rPr lang="en-US" b="1" dirty="0" smtClean="0">
                <a:solidFill>
                  <a:srgbClr val="00B0F0"/>
                </a:solidFill>
              </a:rPr>
              <a:t>an asset.</a:t>
            </a:r>
          </a:p>
          <a:p>
            <a:endParaRPr lang="en-US" sz="900" dirty="0" smtClean="0"/>
          </a:p>
          <a:p>
            <a:r>
              <a:rPr lang="en-US" dirty="0" smtClean="0"/>
              <a:t>Children who receive special education services are an integral part of our educational system, and we must </a:t>
            </a:r>
            <a:r>
              <a:rPr lang="en-US" b="1" dirty="0" smtClean="0">
                <a:solidFill>
                  <a:srgbClr val="00B0F0"/>
                </a:solidFill>
              </a:rPr>
              <a:t>welcome the opportunity to be inclusive</a:t>
            </a:r>
            <a:r>
              <a:rPr lang="en-US" dirty="0" smtClean="0"/>
              <a:t>.  </a:t>
            </a:r>
          </a:p>
          <a:p>
            <a:pPr marL="0" indent="0">
              <a:buNone/>
            </a:pPr>
            <a:endParaRPr lang="en-US" sz="900" dirty="0" smtClean="0"/>
          </a:p>
          <a:p>
            <a:r>
              <a:rPr lang="en-US" dirty="0" smtClean="0"/>
              <a:t>Children who have been described as “at risk” represent our </a:t>
            </a:r>
            <a:r>
              <a:rPr lang="en-US" b="1" dirty="0" smtClean="0">
                <a:solidFill>
                  <a:srgbClr val="00B0F0"/>
                </a:solidFill>
              </a:rPr>
              <a:t>best opportunity </a:t>
            </a:r>
            <a:r>
              <a:rPr lang="en-US" dirty="0" smtClean="0"/>
              <a:t>to improve outcomes.</a:t>
            </a:r>
          </a:p>
          <a:p>
            <a:pPr marL="0" indent="0">
              <a:buNone/>
            </a:pPr>
            <a:endParaRPr lang="en-US" sz="900" dirty="0" smtClean="0"/>
          </a:p>
          <a:p>
            <a:r>
              <a:rPr lang="en-US" b="1" dirty="0" smtClean="0">
                <a:solidFill>
                  <a:srgbClr val="00B0F0"/>
                </a:solidFill>
              </a:rPr>
              <a:t>Communities have unique and important solutions</a:t>
            </a:r>
            <a:r>
              <a:rPr lang="en-US" dirty="0" smtClean="0"/>
              <a:t> for improving outcomes for all children.</a:t>
            </a:r>
          </a:p>
          <a:p>
            <a:pPr marL="0" indent="0">
              <a:buNone/>
            </a:pPr>
            <a:endParaRPr lang="en-US" sz="900" dirty="0" smtClean="0"/>
          </a:p>
          <a:p>
            <a:r>
              <a:rPr lang="en-US" b="1" dirty="0" smtClean="0">
                <a:solidFill>
                  <a:srgbClr val="00B0F0"/>
                </a:solidFill>
              </a:rPr>
              <a:t>Resource allocation </a:t>
            </a:r>
            <a:r>
              <a:rPr lang="en-US" dirty="0" smtClean="0"/>
              <a:t>demonstrates priorities.</a:t>
            </a:r>
          </a:p>
          <a:p>
            <a:pPr marL="0" indent="0">
              <a:buNone/>
            </a:pPr>
            <a:endParaRPr lang="en-US" sz="900" dirty="0" smtClean="0"/>
          </a:p>
          <a:p>
            <a:r>
              <a:rPr lang="en-US" dirty="0" smtClean="0"/>
              <a:t>Ending disparities and gaps in achievement begins with </a:t>
            </a:r>
            <a:r>
              <a:rPr lang="en-US" b="1" dirty="0" smtClean="0">
                <a:solidFill>
                  <a:srgbClr val="00B0F0"/>
                </a:solidFill>
              </a:rPr>
              <a:t>parent engagement </a:t>
            </a:r>
            <a:r>
              <a:rPr lang="en-US" dirty="0" smtClean="0"/>
              <a:t>and support, and  the delivery of </a:t>
            </a:r>
            <a:r>
              <a:rPr lang="en-US" b="1" dirty="0" smtClean="0">
                <a:solidFill>
                  <a:srgbClr val="00B0F0"/>
                </a:solidFill>
              </a:rPr>
              <a:t>high quality early learning services.</a:t>
            </a:r>
            <a:endParaRPr lang="en-US" b="1" dirty="0">
              <a:solidFill>
                <a:srgbClr val="00B0F0"/>
              </a:solidFill>
            </a:endParaRPr>
          </a:p>
        </p:txBody>
      </p:sp>
    </p:spTree>
    <p:extLst>
      <p:ext uri="{BB962C8B-B14F-4D97-AF65-F5344CB8AC3E}">
        <p14:creationId xmlns:p14="http://schemas.microsoft.com/office/powerpoint/2010/main" val="1828227431"/>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8681</TotalTime>
  <Words>1413</Words>
  <Application>Microsoft Office PowerPoint</Application>
  <PresentationFormat>Custom</PresentationFormat>
  <Paragraphs>196</Paragraphs>
  <Slides>21</Slides>
  <Notes>11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Frame</vt:lpstr>
      <vt:lpstr>Equity &amp; Family Engagement Early Learning Hubs</vt:lpstr>
      <vt:lpstr>Agenda  </vt:lpstr>
      <vt:lpstr>Early Learning Council Goals</vt:lpstr>
      <vt:lpstr>Early Learning Hubs</vt:lpstr>
      <vt:lpstr>Early Learning Hubs</vt:lpstr>
      <vt:lpstr>Presentation </vt:lpstr>
      <vt:lpstr>Defining Equity</vt:lpstr>
      <vt:lpstr>The Equity Lens</vt:lpstr>
      <vt:lpstr>The Equity Lens:  Core Beliefs</vt:lpstr>
      <vt:lpstr>The Equity Lens:  Key Questions to Guide Decision-Making</vt:lpstr>
      <vt:lpstr>Using a Continuous Improvement Model to Operationalize the Equity Lens</vt:lpstr>
      <vt:lpstr>Defining Family Engagement</vt:lpstr>
      <vt:lpstr>Taking Engagement from ‘Program to Practice’</vt:lpstr>
      <vt:lpstr>Important Types of Family Engagement</vt:lpstr>
      <vt:lpstr>Engaging Families in Decision-Making</vt:lpstr>
      <vt:lpstr>PowerPoint Presentation</vt:lpstr>
      <vt:lpstr>Components of Effective Family Engagement Strategies</vt:lpstr>
      <vt:lpstr>Guiding Questions for Your Strategic Plan</vt:lpstr>
      <vt:lpstr>Questions</vt:lpstr>
      <vt:lpstr>  Webinars   </vt:lpstr>
      <vt:lpstr>PowerPoint Presentation</vt:lpstr>
    </vt:vector>
  </TitlesOfParts>
  <Company>State of Oregon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EARLYLEARNING COUNCIL</dc:title>
  <dc:creator>ANDERSEN Tony * OEIB</dc:creator>
  <cp:lastModifiedBy>Administrator</cp:lastModifiedBy>
  <cp:revision>294</cp:revision>
  <cp:lastPrinted>2013-04-12T15:27:19Z</cp:lastPrinted>
  <dcterms:created xsi:type="dcterms:W3CDTF">2013-02-06T18:22:53Z</dcterms:created>
  <dcterms:modified xsi:type="dcterms:W3CDTF">2014-03-27T19:46:10Z</dcterms:modified>
</cp:coreProperties>
</file>